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74"/>
  </p:notesMasterIdLst>
  <p:handoutMasterIdLst>
    <p:handoutMasterId r:id="rId75"/>
  </p:handoutMasterIdLst>
  <p:sldIdLst>
    <p:sldId id="256" r:id="rId2"/>
    <p:sldId id="489" r:id="rId3"/>
    <p:sldId id="478" r:id="rId4"/>
    <p:sldId id="463" r:id="rId5"/>
    <p:sldId id="376" r:id="rId6"/>
    <p:sldId id="426" r:id="rId7"/>
    <p:sldId id="479" r:id="rId8"/>
    <p:sldId id="457" r:id="rId9"/>
    <p:sldId id="458" r:id="rId10"/>
    <p:sldId id="346" r:id="rId11"/>
    <p:sldId id="282" r:id="rId12"/>
    <p:sldId id="454" r:id="rId13"/>
    <p:sldId id="461" r:id="rId14"/>
    <p:sldId id="288" r:id="rId15"/>
    <p:sldId id="285" r:id="rId16"/>
    <p:sldId id="347" r:id="rId17"/>
    <p:sldId id="471" r:id="rId18"/>
    <p:sldId id="473" r:id="rId19"/>
    <p:sldId id="474" r:id="rId20"/>
    <p:sldId id="475" r:id="rId21"/>
    <p:sldId id="480" r:id="rId22"/>
    <p:sldId id="466" r:id="rId23"/>
    <p:sldId id="467" r:id="rId24"/>
    <p:sldId id="468" r:id="rId25"/>
    <p:sldId id="477" r:id="rId26"/>
    <p:sldId id="469" r:id="rId27"/>
    <p:sldId id="491" r:id="rId28"/>
    <p:sldId id="492" r:id="rId29"/>
    <p:sldId id="493" r:id="rId30"/>
    <p:sldId id="428" r:id="rId31"/>
    <p:sldId id="429" r:id="rId32"/>
    <p:sldId id="437" r:id="rId33"/>
    <p:sldId id="431" r:id="rId34"/>
    <p:sldId id="430" r:id="rId35"/>
    <p:sldId id="432" r:id="rId36"/>
    <p:sldId id="433" r:id="rId37"/>
    <p:sldId id="434" r:id="rId38"/>
    <p:sldId id="490" r:id="rId39"/>
    <p:sldId id="444" r:id="rId40"/>
    <p:sldId id="443" r:id="rId41"/>
    <p:sldId id="445" r:id="rId42"/>
    <p:sldId id="465" r:id="rId43"/>
    <p:sldId id="448" r:id="rId44"/>
    <p:sldId id="450" r:id="rId45"/>
    <p:sldId id="446" r:id="rId46"/>
    <p:sldId id="447" r:id="rId47"/>
    <p:sldId id="451" r:id="rId48"/>
    <p:sldId id="452" r:id="rId49"/>
    <p:sldId id="481" r:id="rId50"/>
    <p:sldId id="356" r:id="rId51"/>
    <p:sldId id="357" r:id="rId52"/>
    <p:sldId id="358" r:id="rId53"/>
    <p:sldId id="359" r:id="rId54"/>
    <p:sldId id="427" r:id="rId55"/>
    <p:sldId id="482" r:id="rId56"/>
    <p:sldId id="485" r:id="rId57"/>
    <p:sldId id="484" r:id="rId58"/>
    <p:sldId id="486" r:id="rId59"/>
    <p:sldId id="408" r:id="rId60"/>
    <p:sldId id="409" r:id="rId61"/>
    <p:sldId id="483" r:id="rId62"/>
    <p:sldId id="391" r:id="rId63"/>
    <p:sldId id="382" r:id="rId64"/>
    <p:sldId id="407" r:id="rId65"/>
    <p:sldId id="453" r:id="rId66"/>
    <p:sldId id="384" r:id="rId67"/>
    <p:sldId id="423" r:id="rId68"/>
    <p:sldId id="385" r:id="rId69"/>
    <p:sldId id="487" r:id="rId70"/>
    <p:sldId id="488" r:id="rId71"/>
    <p:sldId id="353" r:id="rId72"/>
    <p:sldId id="318" r:id="rId7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A50021"/>
    <a:srgbClr val="99FF99"/>
    <a:srgbClr val="CC00FF"/>
    <a:srgbClr val="FF9900"/>
    <a:srgbClr val="008000"/>
    <a:srgbClr val="FF3300"/>
    <a:srgbClr val="FFFF00"/>
    <a:srgbClr val="33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94699" autoAdjust="0"/>
  </p:normalViewPr>
  <p:slideViewPr>
    <p:cSldViewPr>
      <p:cViewPr varScale="1">
        <p:scale>
          <a:sx n="66" d="100"/>
          <a:sy n="66" d="100"/>
        </p:scale>
        <p:origin x="-165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27B76-3406-48C0-B402-59411C89C084}" type="doc">
      <dgm:prSet loTypeId="urn:microsoft.com/office/officeart/2005/8/layout/process2" loCatId="process" qsTypeId="urn:microsoft.com/office/officeart/2005/8/quickstyle/simple1" qsCatId="simple" csTypeId="urn:microsoft.com/office/officeart/2005/8/colors/accent1_2" csCatId="accent1" phldr="1"/>
      <dgm:spPr/>
    </dgm:pt>
    <dgm:pt modelId="{1E66767F-1EA7-4927-BD22-C251899AB4B0}">
      <dgm:prSet phldrT="[文字]" custT="1">
        <dgm:style>
          <a:lnRef idx="0">
            <a:schemeClr val="accent1"/>
          </a:lnRef>
          <a:fillRef idx="3">
            <a:schemeClr val="accent1"/>
          </a:fillRef>
          <a:effectRef idx="3">
            <a:schemeClr val="accent1"/>
          </a:effectRef>
          <a:fontRef idx="minor">
            <a:schemeClr val="lt1"/>
          </a:fontRef>
        </dgm:style>
      </dgm:prSet>
      <dgm:spPr/>
      <dgm:t>
        <a:bodyPr/>
        <a:lstStyle/>
        <a:p>
          <a:pPr>
            <a:lnSpc>
              <a:spcPct val="50000"/>
            </a:lnSpc>
          </a:pPr>
          <a:r>
            <a:rPr lang="zh-TW" altLang="en-US" sz="1800" dirty="0" smtClean="0">
              <a:solidFill>
                <a:schemeClr val="tx1"/>
              </a:solidFill>
              <a:latin typeface="微軟正黑體" pitchFamily="34" charset="-120"/>
              <a:ea typeface="微軟正黑體" pitchFamily="34" charset="-120"/>
            </a:rPr>
            <a:t>學校中輟通報行文強迫入學</a:t>
          </a:r>
          <a:endParaRPr lang="en-US" altLang="zh-TW" sz="1800" dirty="0" smtClean="0">
            <a:solidFill>
              <a:schemeClr val="tx1"/>
            </a:solidFill>
            <a:latin typeface="微軟正黑體" pitchFamily="34" charset="-120"/>
            <a:ea typeface="微軟正黑體" pitchFamily="34" charset="-120"/>
          </a:endParaRPr>
        </a:p>
        <a:p>
          <a:pPr>
            <a:lnSpc>
              <a:spcPts val="1800"/>
            </a:lnSpc>
          </a:pPr>
          <a:r>
            <a:rPr lang="zh-TW" altLang="en-US" sz="1400" b="1" dirty="0" smtClean="0">
              <a:solidFill>
                <a:srgbClr val="FFFF00"/>
              </a:solidFill>
              <a:latin typeface="微軟正黑體" pitchFamily="34" charset="-120"/>
              <a:ea typeface="微軟正黑體" pitchFamily="34" charset="-120"/>
            </a:rPr>
            <a:t>建議先電話與承辦人電話溝通</a:t>
          </a:r>
          <a:r>
            <a:rPr lang="zh-TW" sz="1400" b="1" dirty="0" smtClean="0">
              <a:solidFill>
                <a:srgbClr val="FFFF00"/>
              </a:solidFill>
              <a:latin typeface="微軟正黑體" panose="020B0604030504040204" pitchFamily="34" charset="-120"/>
              <a:ea typeface="微軟正黑體" panose="020B0604030504040204" pitchFamily="34" charset="-120"/>
            </a:rPr>
            <a:t>確定該會收到中輟通報公文</a:t>
          </a:r>
          <a:r>
            <a:rPr lang="zh-TW" altLang="en-US" sz="1400" b="1" dirty="0" smtClean="0">
              <a:solidFill>
                <a:srgbClr val="FFFF00"/>
              </a:solidFill>
              <a:latin typeface="微軟正黑體" panose="020B0604030504040204" pitchFamily="34" charset="-120"/>
              <a:ea typeface="微軟正黑體" panose="020B0604030504040204" pitchFamily="34" charset="-120"/>
            </a:rPr>
            <a:t>，掌握</a:t>
          </a:r>
          <a:r>
            <a:rPr lang="zh-TW" sz="1400" b="1" dirty="0" smtClean="0">
              <a:solidFill>
                <a:srgbClr val="FFFF00"/>
              </a:solidFill>
              <a:latin typeface="微軟正黑體" panose="020B0604030504040204" pitchFamily="34" charset="-120"/>
              <a:ea typeface="微軟正黑體" panose="020B0604030504040204" pitchFamily="34" charset="-120"/>
            </a:rPr>
            <a:t>家訪、開立勸止書、警告書之作業進度</a:t>
          </a:r>
          <a:endParaRPr lang="zh-TW" altLang="en-US" sz="1400" b="1" dirty="0">
            <a:solidFill>
              <a:srgbClr val="FFFF00"/>
            </a:solidFill>
            <a:latin typeface="微軟正黑體" pitchFamily="34" charset="-120"/>
            <a:ea typeface="微軟正黑體" pitchFamily="34" charset="-120"/>
          </a:endParaRPr>
        </a:p>
      </dgm:t>
    </dgm:pt>
    <dgm:pt modelId="{159BCA26-CF55-40A7-A5CF-8A70EB365C33}" type="parTrans" cxnId="{6C4AC980-FA05-44B8-BEBA-F1AE0C2416C7}">
      <dgm:prSet/>
      <dgm:spPr/>
      <dgm:t>
        <a:bodyPr/>
        <a:lstStyle/>
        <a:p>
          <a:endParaRPr lang="zh-TW" altLang="en-US"/>
        </a:p>
      </dgm:t>
    </dgm:pt>
    <dgm:pt modelId="{7F31F38E-6CAD-4C2B-A756-EF97E2C52ACD}" type="sibTrans" cxnId="{6C4AC980-FA05-44B8-BEBA-F1AE0C2416C7}">
      <dgm:prSet/>
      <dgm:spPr/>
      <dgm:t>
        <a:bodyPr/>
        <a:lstStyle/>
        <a:p>
          <a:endParaRPr lang="zh-TW" altLang="en-US"/>
        </a:p>
      </dgm:t>
    </dgm:pt>
    <dgm:pt modelId="{9B79A2A6-2FFC-4ADC-AEE8-835A3A85C31C}">
      <dgm:prSet phldrT="[文字]" custT="1">
        <dgm:style>
          <a:lnRef idx="0">
            <a:schemeClr val="accent1"/>
          </a:lnRef>
          <a:fillRef idx="3">
            <a:schemeClr val="accent1"/>
          </a:fillRef>
          <a:effectRef idx="3">
            <a:schemeClr val="accent1"/>
          </a:effectRef>
          <a:fontRef idx="minor">
            <a:schemeClr val="lt1"/>
          </a:fontRef>
        </dgm:style>
      </dgm:prSet>
      <dgm:spPr/>
      <dgm:t>
        <a:bodyPr/>
        <a:lstStyle/>
        <a:p>
          <a:pPr>
            <a:lnSpc>
              <a:spcPts val="2400"/>
            </a:lnSpc>
            <a:spcAft>
              <a:spcPts val="0"/>
            </a:spcAft>
          </a:pPr>
          <a:r>
            <a:rPr lang="zh-TW" altLang="en-US" sz="2000" dirty="0" smtClean="0">
              <a:solidFill>
                <a:schemeClr val="tx1">
                  <a:lumMod val="95000"/>
                  <a:lumOff val="5000"/>
                </a:schemeClr>
              </a:solidFill>
              <a:latin typeface="微軟正黑體" pitchFamily="34" charset="-120"/>
              <a:ea typeface="微軟正黑體" pitchFamily="34" charset="-120"/>
            </a:rPr>
            <a:t>強迫入學委員會</a:t>
          </a:r>
          <a:endParaRPr lang="en-US" altLang="zh-TW" sz="2000" dirty="0" smtClean="0">
            <a:solidFill>
              <a:schemeClr val="tx1">
                <a:lumMod val="95000"/>
                <a:lumOff val="5000"/>
              </a:schemeClr>
            </a:solidFill>
            <a:latin typeface="微軟正黑體" pitchFamily="34" charset="-120"/>
            <a:ea typeface="微軟正黑體" pitchFamily="34" charset="-120"/>
          </a:endParaRPr>
        </a:p>
        <a:p>
          <a:pPr>
            <a:lnSpc>
              <a:spcPts val="2400"/>
            </a:lnSpc>
            <a:spcAft>
              <a:spcPts val="0"/>
            </a:spcAft>
          </a:pPr>
          <a:r>
            <a:rPr lang="zh-TW" altLang="en-US" sz="2000" dirty="0" smtClean="0">
              <a:solidFill>
                <a:schemeClr val="tx1">
                  <a:lumMod val="95000"/>
                  <a:lumOff val="5000"/>
                </a:schemeClr>
              </a:solidFill>
              <a:latin typeface="微軟正黑體" pitchFamily="34" charset="-120"/>
              <a:ea typeface="微軟正黑體" pitchFamily="34" charset="-120"/>
            </a:rPr>
            <a:t>家訪、勸止書</a:t>
          </a:r>
          <a:r>
            <a:rPr lang="en-US" altLang="zh-TW" sz="2000" dirty="0" smtClean="0">
              <a:solidFill>
                <a:schemeClr val="tx1">
                  <a:lumMod val="95000"/>
                  <a:lumOff val="5000"/>
                </a:schemeClr>
              </a:solidFill>
              <a:latin typeface="微軟正黑體" pitchFamily="34" charset="-120"/>
              <a:ea typeface="微軟正黑體" pitchFamily="34" charset="-120"/>
            </a:rPr>
            <a:t>(</a:t>
          </a:r>
          <a:r>
            <a:rPr lang="zh-TW" altLang="en-US" sz="2000" dirty="0" smtClean="0">
              <a:solidFill>
                <a:schemeClr val="tx1">
                  <a:lumMod val="95000"/>
                  <a:lumOff val="5000"/>
                </a:schemeClr>
              </a:solidFill>
              <a:latin typeface="微軟正黑體" pitchFamily="34" charset="-120"/>
              <a:ea typeface="微軟正黑體" pitchFamily="34" charset="-120"/>
            </a:rPr>
            <a:t>每區不一樣</a:t>
          </a:r>
          <a:r>
            <a:rPr lang="en-US" altLang="zh-TW" sz="2000" dirty="0" smtClean="0">
              <a:solidFill>
                <a:schemeClr val="tx1">
                  <a:lumMod val="95000"/>
                  <a:lumOff val="5000"/>
                </a:schemeClr>
              </a:solidFill>
              <a:latin typeface="微軟正黑體" pitchFamily="34" charset="-120"/>
              <a:ea typeface="微軟正黑體" pitchFamily="34" charset="-120"/>
            </a:rPr>
            <a:t>)</a:t>
          </a:r>
          <a:endParaRPr lang="zh-TW" altLang="en-US" sz="2000" dirty="0">
            <a:solidFill>
              <a:schemeClr val="tx1">
                <a:lumMod val="95000"/>
                <a:lumOff val="5000"/>
              </a:schemeClr>
            </a:solidFill>
            <a:latin typeface="微軟正黑體" pitchFamily="34" charset="-120"/>
            <a:ea typeface="微軟正黑體" pitchFamily="34" charset="-120"/>
          </a:endParaRPr>
        </a:p>
      </dgm:t>
    </dgm:pt>
    <dgm:pt modelId="{890EC7EF-0B40-4348-B9AB-9032BAE7BD89}" type="parTrans" cxnId="{143D0107-1192-45CD-9C49-58945C383692}">
      <dgm:prSet/>
      <dgm:spPr/>
      <dgm:t>
        <a:bodyPr/>
        <a:lstStyle/>
        <a:p>
          <a:endParaRPr lang="zh-TW" altLang="en-US"/>
        </a:p>
      </dgm:t>
    </dgm:pt>
    <dgm:pt modelId="{993A9641-9C3C-4389-A53C-472AD12813A4}" type="sibTrans" cxnId="{143D0107-1192-45CD-9C49-58945C383692}">
      <dgm:prSet/>
      <dgm:spPr/>
      <dgm:t>
        <a:bodyPr/>
        <a:lstStyle/>
        <a:p>
          <a:endParaRPr lang="zh-TW" altLang="en-US"/>
        </a:p>
      </dgm:t>
    </dgm:pt>
    <dgm:pt modelId="{BB2CA35A-1735-49C9-B5A3-27CA20FB7FC8}">
      <dgm:prSet phldrT="[文字]" custT="1">
        <dgm:style>
          <a:lnRef idx="0">
            <a:schemeClr val="accent1"/>
          </a:lnRef>
          <a:fillRef idx="3">
            <a:schemeClr val="accent1"/>
          </a:fillRef>
          <a:effectRef idx="3">
            <a:schemeClr val="accent1"/>
          </a:effectRef>
          <a:fontRef idx="minor">
            <a:schemeClr val="lt1"/>
          </a:fontRef>
        </dgm:style>
      </dgm:prSet>
      <dgm:spPr/>
      <dgm:t>
        <a:bodyPr/>
        <a:lstStyle/>
        <a:p>
          <a:pPr>
            <a:lnSpc>
              <a:spcPts val="2400"/>
            </a:lnSpc>
            <a:spcAft>
              <a:spcPts val="0"/>
            </a:spcAft>
          </a:pPr>
          <a:r>
            <a:rPr lang="zh-TW" altLang="en-US" sz="2000" b="1" dirty="0" smtClean="0">
              <a:solidFill>
                <a:srgbClr val="FFFF00"/>
              </a:solidFill>
              <a:latin typeface="微軟正黑體" pitchFamily="34" charset="-120"/>
              <a:ea typeface="微軟正黑體" pitchFamily="34" charset="-120"/>
            </a:rPr>
            <a:t>學校行文強迫入學委員會</a:t>
          </a:r>
          <a:endParaRPr lang="en-US" altLang="zh-TW" sz="2000" b="1" dirty="0" smtClean="0">
            <a:solidFill>
              <a:srgbClr val="FFFF00"/>
            </a:solidFill>
            <a:latin typeface="微軟正黑體" pitchFamily="34" charset="-120"/>
            <a:ea typeface="微軟正黑體" pitchFamily="34" charset="-120"/>
          </a:endParaRPr>
        </a:p>
        <a:p>
          <a:pPr>
            <a:lnSpc>
              <a:spcPts val="2400"/>
            </a:lnSpc>
            <a:spcAft>
              <a:spcPts val="0"/>
            </a:spcAft>
          </a:pPr>
          <a:r>
            <a:rPr lang="zh-TW" altLang="en-US" sz="2000" b="1" dirty="0" smtClean="0">
              <a:solidFill>
                <a:srgbClr val="FFFF00"/>
              </a:solidFill>
              <a:latin typeface="微軟正黑體" pitchFamily="34" charset="-120"/>
              <a:ea typeface="微軟正黑體" pitchFamily="34" charset="-120"/>
            </a:rPr>
            <a:t>開立警告書</a:t>
          </a:r>
          <a:endParaRPr lang="zh-TW" altLang="en-US" sz="2000" b="1" dirty="0">
            <a:solidFill>
              <a:srgbClr val="FFFF00"/>
            </a:solidFill>
            <a:latin typeface="微軟正黑體" pitchFamily="34" charset="-120"/>
            <a:ea typeface="微軟正黑體" pitchFamily="34" charset="-120"/>
          </a:endParaRPr>
        </a:p>
      </dgm:t>
    </dgm:pt>
    <dgm:pt modelId="{2254E2AD-DFED-4EA5-9176-FDD035C97710}" type="parTrans" cxnId="{DBD84F93-D4F8-4307-A7BF-36F8BD506034}">
      <dgm:prSet/>
      <dgm:spPr/>
      <dgm:t>
        <a:bodyPr/>
        <a:lstStyle/>
        <a:p>
          <a:endParaRPr lang="zh-TW" altLang="en-US"/>
        </a:p>
      </dgm:t>
    </dgm:pt>
    <dgm:pt modelId="{914603A0-6D08-4B5A-B3EE-968C8C620455}" type="sibTrans" cxnId="{DBD84F93-D4F8-4307-A7BF-36F8BD506034}">
      <dgm:prSet/>
      <dgm:spPr/>
      <dgm:t>
        <a:bodyPr/>
        <a:lstStyle/>
        <a:p>
          <a:endParaRPr lang="zh-TW" altLang="en-US"/>
        </a:p>
      </dgm:t>
    </dgm:pt>
    <dgm:pt modelId="{08DFF53B-28D1-440B-A7B4-A0394B3877A5}">
      <dgm:prSet phldrT="[文字]" custT="1">
        <dgm:style>
          <a:lnRef idx="0">
            <a:schemeClr val="accent1"/>
          </a:lnRef>
          <a:fillRef idx="3">
            <a:schemeClr val="accent1"/>
          </a:fillRef>
          <a:effectRef idx="3">
            <a:schemeClr val="accent1"/>
          </a:effectRef>
          <a:fontRef idx="minor">
            <a:schemeClr val="lt1"/>
          </a:fontRef>
        </dgm:style>
      </dgm:prSet>
      <dgm:spPr/>
      <dgm:t>
        <a:bodyPr/>
        <a:lstStyle/>
        <a:p>
          <a:pPr>
            <a:lnSpc>
              <a:spcPts val="2000"/>
            </a:lnSpc>
            <a:spcAft>
              <a:spcPts val="0"/>
            </a:spcAft>
          </a:pPr>
          <a:r>
            <a:rPr lang="zh-TW" altLang="en-US" sz="1800" b="1" dirty="0" smtClean="0">
              <a:solidFill>
                <a:srgbClr val="FFFF00"/>
              </a:solidFill>
              <a:latin typeface="微軟正黑體" pitchFamily="34" charset="-120"/>
              <a:ea typeface="微軟正黑體" pitchFamily="34" charset="-120"/>
            </a:rPr>
            <a:t>強迫入學開會校長要出席</a:t>
          </a:r>
          <a:endParaRPr lang="en-US" altLang="zh-TW" sz="1800" b="1" dirty="0" smtClean="0">
            <a:solidFill>
              <a:srgbClr val="FFFF00"/>
            </a:solidFill>
            <a:latin typeface="微軟正黑體" pitchFamily="34" charset="-120"/>
            <a:ea typeface="微軟正黑體" pitchFamily="34" charset="-120"/>
          </a:endParaRPr>
        </a:p>
        <a:p>
          <a:pPr>
            <a:lnSpc>
              <a:spcPts val="2000"/>
            </a:lnSpc>
            <a:spcAft>
              <a:spcPts val="0"/>
            </a:spcAft>
          </a:pPr>
          <a:r>
            <a:rPr lang="zh-TW" altLang="en-US" sz="1800" b="1" dirty="0" smtClean="0">
              <a:solidFill>
                <a:srgbClr val="FFFF00"/>
              </a:solidFill>
              <a:latin typeface="微軟正黑體" pitchFamily="34" charset="-120"/>
              <a:ea typeface="微軟正黑體" pitchFamily="34" charset="-120"/>
            </a:rPr>
            <a:t>決議限期入學</a:t>
          </a:r>
          <a:endParaRPr lang="zh-TW" altLang="en-US" sz="1800" b="1" dirty="0">
            <a:solidFill>
              <a:srgbClr val="FFFF00"/>
            </a:solidFill>
            <a:latin typeface="微軟正黑體" pitchFamily="34" charset="-120"/>
            <a:ea typeface="微軟正黑體" pitchFamily="34" charset="-120"/>
          </a:endParaRPr>
        </a:p>
      </dgm:t>
    </dgm:pt>
    <dgm:pt modelId="{A68FE21D-E747-46F9-9588-BA5DA2A19AC7}" type="parTrans" cxnId="{D5CC5D0C-64BE-4619-ACC3-00528BCE3322}">
      <dgm:prSet/>
      <dgm:spPr/>
      <dgm:t>
        <a:bodyPr/>
        <a:lstStyle/>
        <a:p>
          <a:endParaRPr lang="zh-TW" altLang="en-US"/>
        </a:p>
      </dgm:t>
    </dgm:pt>
    <dgm:pt modelId="{218F4C3E-1A78-4F04-945B-019D8C3157C2}" type="sibTrans" cxnId="{D5CC5D0C-64BE-4619-ACC3-00528BCE3322}">
      <dgm:prSet/>
      <dgm:spPr/>
      <dgm:t>
        <a:bodyPr/>
        <a:lstStyle/>
        <a:p>
          <a:endParaRPr lang="zh-TW" altLang="en-US"/>
        </a:p>
      </dgm:t>
    </dgm:pt>
    <dgm:pt modelId="{ED933C78-E6C3-4EA0-9636-3D1C5162EDC2}">
      <dgm:prSet phldrT="[文字]" custT="1">
        <dgm:style>
          <a:lnRef idx="0">
            <a:schemeClr val="accent1"/>
          </a:lnRef>
          <a:fillRef idx="3">
            <a:schemeClr val="accent1"/>
          </a:fillRef>
          <a:effectRef idx="3">
            <a:schemeClr val="accent1"/>
          </a:effectRef>
          <a:fontRef idx="minor">
            <a:schemeClr val="lt1"/>
          </a:fontRef>
        </dgm:style>
      </dgm:prSet>
      <dgm:spPr/>
      <dgm:t>
        <a:bodyPr/>
        <a:lstStyle/>
        <a:p>
          <a:r>
            <a:rPr lang="zh-TW" altLang="en-US" sz="22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行文強迫入學限期罰鍰</a:t>
          </a:r>
          <a:endParaRPr lang="zh-TW" altLang="en-US" sz="22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dgm:t>
    </dgm:pt>
    <dgm:pt modelId="{6E45D979-C483-4BFC-AEFB-0FAFCBBEBEED}" type="parTrans" cxnId="{0A4A2AA0-4166-4B74-B750-05C9A14C5148}">
      <dgm:prSet/>
      <dgm:spPr/>
      <dgm:t>
        <a:bodyPr/>
        <a:lstStyle/>
        <a:p>
          <a:endParaRPr lang="zh-TW" altLang="en-US"/>
        </a:p>
      </dgm:t>
    </dgm:pt>
    <dgm:pt modelId="{1146ECDF-AFA4-4B44-9FFE-CF0D797D21A0}" type="sibTrans" cxnId="{0A4A2AA0-4166-4B74-B750-05C9A14C5148}">
      <dgm:prSet/>
      <dgm:spPr/>
      <dgm:t>
        <a:bodyPr/>
        <a:lstStyle/>
        <a:p>
          <a:endParaRPr lang="zh-TW" altLang="en-US"/>
        </a:p>
      </dgm:t>
    </dgm:pt>
    <dgm:pt modelId="{94C11D14-11A1-407C-86A8-B273067EB02A}" type="pres">
      <dgm:prSet presAssocID="{F1F27B76-3406-48C0-B402-59411C89C084}" presName="linearFlow" presStyleCnt="0">
        <dgm:presLayoutVars>
          <dgm:resizeHandles val="exact"/>
        </dgm:presLayoutVars>
      </dgm:prSet>
      <dgm:spPr/>
    </dgm:pt>
    <dgm:pt modelId="{0FA70CE9-0826-4CDC-8B7B-02D03ACC9A34}" type="pres">
      <dgm:prSet presAssocID="{1E66767F-1EA7-4927-BD22-C251899AB4B0}" presName="node" presStyleLbl="node1" presStyleIdx="0" presStyleCnt="5" custScaleX="104398">
        <dgm:presLayoutVars>
          <dgm:bulletEnabled val="1"/>
        </dgm:presLayoutVars>
      </dgm:prSet>
      <dgm:spPr/>
      <dgm:t>
        <a:bodyPr/>
        <a:lstStyle/>
        <a:p>
          <a:endParaRPr lang="zh-TW" altLang="en-US"/>
        </a:p>
      </dgm:t>
    </dgm:pt>
    <dgm:pt modelId="{80B7B160-7E01-424A-B87A-6CD51C927715}" type="pres">
      <dgm:prSet presAssocID="{7F31F38E-6CAD-4C2B-A756-EF97E2C52ACD}" presName="sibTrans" presStyleLbl="sibTrans2D1" presStyleIdx="0" presStyleCnt="4"/>
      <dgm:spPr/>
      <dgm:t>
        <a:bodyPr/>
        <a:lstStyle/>
        <a:p>
          <a:endParaRPr lang="zh-TW" altLang="en-US"/>
        </a:p>
      </dgm:t>
    </dgm:pt>
    <dgm:pt modelId="{1A3CEDB2-003F-4332-88B1-F124526269B7}" type="pres">
      <dgm:prSet presAssocID="{7F31F38E-6CAD-4C2B-A756-EF97E2C52ACD}" presName="connectorText" presStyleLbl="sibTrans2D1" presStyleIdx="0" presStyleCnt="4"/>
      <dgm:spPr/>
      <dgm:t>
        <a:bodyPr/>
        <a:lstStyle/>
        <a:p>
          <a:endParaRPr lang="zh-TW" altLang="en-US"/>
        </a:p>
      </dgm:t>
    </dgm:pt>
    <dgm:pt modelId="{A7C7DEE4-2487-4BFF-B5C2-0D5AA405EDC4}" type="pres">
      <dgm:prSet presAssocID="{9B79A2A6-2FFC-4ADC-AEE8-835A3A85C31C}" presName="node" presStyleLbl="node1" presStyleIdx="1" presStyleCnt="5" custScaleY="65095">
        <dgm:presLayoutVars>
          <dgm:bulletEnabled val="1"/>
        </dgm:presLayoutVars>
      </dgm:prSet>
      <dgm:spPr/>
      <dgm:t>
        <a:bodyPr/>
        <a:lstStyle/>
        <a:p>
          <a:endParaRPr lang="zh-TW" altLang="en-US"/>
        </a:p>
      </dgm:t>
    </dgm:pt>
    <dgm:pt modelId="{58D93349-BDE6-43BD-8207-F8741BD04419}" type="pres">
      <dgm:prSet presAssocID="{993A9641-9C3C-4389-A53C-472AD12813A4}" presName="sibTrans" presStyleLbl="sibTrans2D1" presStyleIdx="1" presStyleCnt="4"/>
      <dgm:spPr/>
      <dgm:t>
        <a:bodyPr/>
        <a:lstStyle/>
        <a:p>
          <a:endParaRPr lang="zh-TW" altLang="en-US"/>
        </a:p>
      </dgm:t>
    </dgm:pt>
    <dgm:pt modelId="{F766E3DF-4B37-4A6C-A4A1-ADBDBEB0D900}" type="pres">
      <dgm:prSet presAssocID="{993A9641-9C3C-4389-A53C-472AD12813A4}" presName="connectorText" presStyleLbl="sibTrans2D1" presStyleIdx="1" presStyleCnt="4"/>
      <dgm:spPr/>
      <dgm:t>
        <a:bodyPr/>
        <a:lstStyle/>
        <a:p>
          <a:endParaRPr lang="zh-TW" altLang="en-US"/>
        </a:p>
      </dgm:t>
    </dgm:pt>
    <dgm:pt modelId="{D693A3CA-6F49-4B69-9D23-30D83F5DE772}" type="pres">
      <dgm:prSet presAssocID="{BB2CA35A-1735-49C9-B5A3-27CA20FB7FC8}" presName="node" presStyleLbl="node1" presStyleIdx="2" presStyleCnt="5" custScaleY="59822">
        <dgm:presLayoutVars>
          <dgm:bulletEnabled val="1"/>
        </dgm:presLayoutVars>
      </dgm:prSet>
      <dgm:spPr/>
      <dgm:t>
        <a:bodyPr/>
        <a:lstStyle/>
        <a:p>
          <a:endParaRPr lang="zh-TW" altLang="en-US"/>
        </a:p>
      </dgm:t>
    </dgm:pt>
    <dgm:pt modelId="{5E91DDFF-45AB-4C7F-8E1C-834A46EF991D}" type="pres">
      <dgm:prSet presAssocID="{914603A0-6D08-4B5A-B3EE-968C8C620455}" presName="sibTrans" presStyleLbl="sibTrans2D1" presStyleIdx="2" presStyleCnt="4"/>
      <dgm:spPr/>
      <dgm:t>
        <a:bodyPr/>
        <a:lstStyle/>
        <a:p>
          <a:endParaRPr lang="zh-TW" altLang="en-US"/>
        </a:p>
      </dgm:t>
    </dgm:pt>
    <dgm:pt modelId="{19A6EA85-6F3A-4A47-91EB-5182DA2DA3DC}" type="pres">
      <dgm:prSet presAssocID="{914603A0-6D08-4B5A-B3EE-968C8C620455}" presName="connectorText" presStyleLbl="sibTrans2D1" presStyleIdx="2" presStyleCnt="4"/>
      <dgm:spPr/>
      <dgm:t>
        <a:bodyPr/>
        <a:lstStyle/>
        <a:p>
          <a:endParaRPr lang="zh-TW" altLang="en-US"/>
        </a:p>
      </dgm:t>
    </dgm:pt>
    <dgm:pt modelId="{3E8FEF4A-324F-4325-A064-E48F264CECC6}" type="pres">
      <dgm:prSet presAssocID="{08DFF53B-28D1-440B-A7B4-A0394B3877A5}" presName="node" presStyleLbl="node1" presStyleIdx="3" presStyleCnt="5" custScaleY="69461">
        <dgm:presLayoutVars>
          <dgm:bulletEnabled val="1"/>
        </dgm:presLayoutVars>
      </dgm:prSet>
      <dgm:spPr/>
      <dgm:t>
        <a:bodyPr/>
        <a:lstStyle/>
        <a:p>
          <a:endParaRPr lang="zh-TW" altLang="en-US"/>
        </a:p>
      </dgm:t>
    </dgm:pt>
    <dgm:pt modelId="{A83FD03F-C4E4-4FD8-88BB-67656CDFA3D5}" type="pres">
      <dgm:prSet presAssocID="{218F4C3E-1A78-4F04-945B-019D8C3157C2}" presName="sibTrans" presStyleLbl="sibTrans2D1" presStyleIdx="3" presStyleCnt="4"/>
      <dgm:spPr/>
      <dgm:t>
        <a:bodyPr/>
        <a:lstStyle/>
        <a:p>
          <a:endParaRPr lang="zh-TW" altLang="en-US"/>
        </a:p>
      </dgm:t>
    </dgm:pt>
    <dgm:pt modelId="{3A85344B-EDB8-43BD-B595-23F35DF8D6FB}" type="pres">
      <dgm:prSet presAssocID="{218F4C3E-1A78-4F04-945B-019D8C3157C2}" presName="connectorText" presStyleLbl="sibTrans2D1" presStyleIdx="3" presStyleCnt="4"/>
      <dgm:spPr/>
      <dgm:t>
        <a:bodyPr/>
        <a:lstStyle/>
        <a:p>
          <a:endParaRPr lang="zh-TW" altLang="en-US"/>
        </a:p>
      </dgm:t>
    </dgm:pt>
    <dgm:pt modelId="{9959F70B-6A70-4527-80A1-86BFE91974C2}" type="pres">
      <dgm:prSet presAssocID="{ED933C78-E6C3-4EA0-9636-3D1C5162EDC2}" presName="node" presStyleLbl="node1" presStyleIdx="4" presStyleCnt="5" custScaleY="50521">
        <dgm:presLayoutVars>
          <dgm:bulletEnabled val="1"/>
        </dgm:presLayoutVars>
      </dgm:prSet>
      <dgm:spPr/>
      <dgm:t>
        <a:bodyPr/>
        <a:lstStyle/>
        <a:p>
          <a:endParaRPr lang="zh-TW" altLang="en-US"/>
        </a:p>
      </dgm:t>
    </dgm:pt>
  </dgm:ptLst>
  <dgm:cxnLst>
    <dgm:cxn modelId="{7F4C896A-E455-472F-9F4C-E18CA62B163F}" type="presOf" srcId="{BB2CA35A-1735-49C9-B5A3-27CA20FB7FC8}" destId="{D693A3CA-6F49-4B69-9D23-30D83F5DE772}" srcOrd="0" destOrd="0" presId="urn:microsoft.com/office/officeart/2005/8/layout/process2"/>
    <dgm:cxn modelId="{9EDB01C8-4660-4808-9123-854E4A21B2E0}" type="presOf" srcId="{7F31F38E-6CAD-4C2B-A756-EF97E2C52ACD}" destId="{80B7B160-7E01-424A-B87A-6CD51C927715}" srcOrd="0" destOrd="0" presId="urn:microsoft.com/office/officeart/2005/8/layout/process2"/>
    <dgm:cxn modelId="{143D0107-1192-45CD-9C49-58945C383692}" srcId="{F1F27B76-3406-48C0-B402-59411C89C084}" destId="{9B79A2A6-2FFC-4ADC-AEE8-835A3A85C31C}" srcOrd="1" destOrd="0" parTransId="{890EC7EF-0B40-4348-B9AB-9032BAE7BD89}" sibTransId="{993A9641-9C3C-4389-A53C-472AD12813A4}"/>
    <dgm:cxn modelId="{DBD84F93-D4F8-4307-A7BF-36F8BD506034}" srcId="{F1F27B76-3406-48C0-B402-59411C89C084}" destId="{BB2CA35A-1735-49C9-B5A3-27CA20FB7FC8}" srcOrd="2" destOrd="0" parTransId="{2254E2AD-DFED-4EA5-9176-FDD035C97710}" sibTransId="{914603A0-6D08-4B5A-B3EE-968C8C620455}"/>
    <dgm:cxn modelId="{6D844CF7-DCB7-4173-9D52-1D74B061FBD8}" type="presOf" srcId="{1E66767F-1EA7-4927-BD22-C251899AB4B0}" destId="{0FA70CE9-0826-4CDC-8B7B-02D03ACC9A34}" srcOrd="0" destOrd="0" presId="urn:microsoft.com/office/officeart/2005/8/layout/process2"/>
    <dgm:cxn modelId="{89E60ACF-B4D3-499F-9E99-15D3496912FC}" type="presOf" srcId="{ED933C78-E6C3-4EA0-9636-3D1C5162EDC2}" destId="{9959F70B-6A70-4527-80A1-86BFE91974C2}" srcOrd="0" destOrd="0" presId="urn:microsoft.com/office/officeart/2005/8/layout/process2"/>
    <dgm:cxn modelId="{4BC75A04-CD6D-4769-9AA2-065227C272A6}" type="presOf" srcId="{218F4C3E-1A78-4F04-945B-019D8C3157C2}" destId="{A83FD03F-C4E4-4FD8-88BB-67656CDFA3D5}" srcOrd="0" destOrd="0" presId="urn:microsoft.com/office/officeart/2005/8/layout/process2"/>
    <dgm:cxn modelId="{DCFFEE08-60F8-443E-AFB4-EB2992BB542B}" type="presOf" srcId="{7F31F38E-6CAD-4C2B-A756-EF97E2C52ACD}" destId="{1A3CEDB2-003F-4332-88B1-F124526269B7}" srcOrd="1" destOrd="0" presId="urn:microsoft.com/office/officeart/2005/8/layout/process2"/>
    <dgm:cxn modelId="{0A4A2AA0-4166-4B74-B750-05C9A14C5148}" srcId="{F1F27B76-3406-48C0-B402-59411C89C084}" destId="{ED933C78-E6C3-4EA0-9636-3D1C5162EDC2}" srcOrd="4" destOrd="0" parTransId="{6E45D979-C483-4BFC-AEFB-0FAFCBBEBEED}" sibTransId="{1146ECDF-AFA4-4B44-9FFE-CF0D797D21A0}"/>
    <dgm:cxn modelId="{CE058351-9A49-44BE-A8AD-7E57F4314BAE}" type="presOf" srcId="{08DFF53B-28D1-440B-A7B4-A0394B3877A5}" destId="{3E8FEF4A-324F-4325-A064-E48F264CECC6}" srcOrd="0" destOrd="0" presId="urn:microsoft.com/office/officeart/2005/8/layout/process2"/>
    <dgm:cxn modelId="{D5CC5D0C-64BE-4619-ACC3-00528BCE3322}" srcId="{F1F27B76-3406-48C0-B402-59411C89C084}" destId="{08DFF53B-28D1-440B-A7B4-A0394B3877A5}" srcOrd="3" destOrd="0" parTransId="{A68FE21D-E747-46F9-9588-BA5DA2A19AC7}" sibTransId="{218F4C3E-1A78-4F04-945B-019D8C3157C2}"/>
    <dgm:cxn modelId="{EA4F3A3F-3BAE-4670-BCE0-63473798D158}" type="presOf" srcId="{914603A0-6D08-4B5A-B3EE-968C8C620455}" destId="{19A6EA85-6F3A-4A47-91EB-5182DA2DA3DC}" srcOrd="1" destOrd="0" presId="urn:microsoft.com/office/officeart/2005/8/layout/process2"/>
    <dgm:cxn modelId="{C7ADB2BA-2583-4A4B-9EF4-B3F1C3009173}" type="presOf" srcId="{993A9641-9C3C-4389-A53C-472AD12813A4}" destId="{58D93349-BDE6-43BD-8207-F8741BD04419}" srcOrd="0" destOrd="0" presId="urn:microsoft.com/office/officeart/2005/8/layout/process2"/>
    <dgm:cxn modelId="{3D0B6609-FB47-42F4-AB42-946102606F77}" type="presOf" srcId="{F1F27B76-3406-48C0-B402-59411C89C084}" destId="{94C11D14-11A1-407C-86A8-B273067EB02A}" srcOrd="0" destOrd="0" presId="urn:microsoft.com/office/officeart/2005/8/layout/process2"/>
    <dgm:cxn modelId="{783DFBC0-AFFC-44E1-8632-B62013224C01}" type="presOf" srcId="{9B79A2A6-2FFC-4ADC-AEE8-835A3A85C31C}" destId="{A7C7DEE4-2487-4BFF-B5C2-0D5AA405EDC4}" srcOrd="0" destOrd="0" presId="urn:microsoft.com/office/officeart/2005/8/layout/process2"/>
    <dgm:cxn modelId="{8BF2A635-1BC1-4F86-9378-21B8BB7A793B}" type="presOf" srcId="{218F4C3E-1A78-4F04-945B-019D8C3157C2}" destId="{3A85344B-EDB8-43BD-B595-23F35DF8D6FB}" srcOrd="1" destOrd="0" presId="urn:microsoft.com/office/officeart/2005/8/layout/process2"/>
    <dgm:cxn modelId="{09CBE64A-05DF-4463-A5D6-BEBE1FB71AF9}" type="presOf" srcId="{993A9641-9C3C-4389-A53C-472AD12813A4}" destId="{F766E3DF-4B37-4A6C-A4A1-ADBDBEB0D900}" srcOrd="1" destOrd="0" presId="urn:microsoft.com/office/officeart/2005/8/layout/process2"/>
    <dgm:cxn modelId="{6C4AC980-FA05-44B8-BEBA-F1AE0C2416C7}" srcId="{F1F27B76-3406-48C0-B402-59411C89C084}" destId="{1E66767F-1EA7-4927-BD22-C251899AB4B0}" srcOrd="0" destOrd="0" parTransId="{159BCA26-CF55-40A7-A5CF-8A70EB365C33}" sibTransId="{7F31F38E-6CAD-4C2B-A756-EF97E2C52ACD}"/>
    <dgm:cxn modelId="{31CBFA3E-D1C8-43CD-A55B-90947AC75FDD}" type="presOf" srcId="{914603A0-6D08-4B5A-B3EE-968C8C620455}" destId="{5E91DDFF-45AB-4C7F-8E1C-834A46EF991D}" srcOrd="0" destOrd="0" presId="urn:microsoft.com/office/officeart/2005/8/layout/process2"/>
    <dgm:cxn modelId="{FDF9F72A-EFB8-41EB-ABF6-6FC8F77424CB}" type="presParOf" srcId="{94C11D14-11A1-407C-86A8-B273067EB02A}" destId="{0FA70CE9-0826-4CDC-8B7B-02D03ACC9A34}" srcOrd="0" destOrd="0" presId="urn:microsoft.com/office/officeart/2005/8/layout/process2"/>
    <dgm:cxn modelId="{748BACBF-DC69-4827-B319-7A22B73731A3}" type="presParOf" srcId="{94C11D14-11A1-407C-86A8-B273067EB02A}" destId="{80B7B160-7E01-424A-B87A-6CD51C927715}" srcOrd="1" destOrd="0" presId="urn:microsoft.com/office/officeart/2005/8/layout/process2"/>
    <dgm:cxn modelId="{EEC4C9CA-0B4B-4EDB-A479-446819217231}" type="presParOf" srcId="{80B7B160-7E01-424A-B87A-6CD51C927715}" destId="{1A3CEDB2-003F-4332-88B1-F124526269B7}" srcOrd="0" destOrd="0" presId="urn:microsoft.com/office/officeart/2005/8/layout/process2"/>
    <dgm:cxn modelId="{82009A59-8F4F-4838-B7E3-E07AB960B818}" type="presParOf" srcId="{94C11D14-11A1-407C-86A8-B273067EB02A}" destId="{A7C7DEE4-2487-4BFF-B5C2-0D5AA405EDC4}" srcOrd="2" destOrd="0" presId="urn:microsoft.com/office/officeart/2005/8/layout/process2"/>
    <dgm:cxn modelId="{8C79EEEE-02D6-4AEA-B062-BB576CC1BAA0}" type="presParOf" srcId="{94C11D14-11A1-407C-86A8-B273067EB02A}" destId="{58D93349-BDE6-43BD-8207-F8741BD04419}" srcOrd="3" destOrd="0" presId="urn:microsoft.com/office/officeart/2005/8/layout/process2"/>
    <dgm:cxn modelId="{2CDF0D41-2F69-4F75-A106-19382EFDBEC9}" type="presParOf" srcId="{58D93349-BDE6-43BD-8207-F8741BD04419}" destId="{F766E3DF-4B37-4A6C-A4A1-ADBDBEB0D900}" srcOrd="0" destOrd="0" presId="urn:microsoft.com/office/officeart/2005/8/layout/process2"/>
    <dgm:cxn modelId="{B0C96E28-952F-4072-BDA8-67EA59C4AEE3}" type="presParOf" srcId="{94C11D14-11A1-407C-86A8-B273067EB02A}" destId="{D693A3CA-6F49-4B69-9D23-30D83F5DE772}" srcOrd="4" destOrd="0" presId="urn:microsoft.com/office/officeart/2005/8/layout/process2"/>
    <dgm:cxn modelId="{50A5E2B8-86E1-4EB1-AB0B-C00AACD5ECDE}" type="presParOf" srcId="{94C11D14-11A1-407C-86A8-B273067EB02A}" destId="{5E91DDFF-45AB-4C7F-8E1C-834A46EF991D}" srcOrd="5" destOrd="0" presId="urn:microsoft.com/office/officeart/2005/8/layout/process2"/>
    <dgm:cxn modelId="{4C194F80-6F57-4E9A-8A3C-3D68AA8FAA72}" type="presParOf" srcId="{5E91DDFF-45AB-4C7F-8E1C-834A46EF991D}" destId="{19A6EA85-6F3A-4A47-91EB-5182DA2DA3DC}" srcOrd="0" destOrd="0" presId="urn:microsoft.com/office/officeart/2005/8/layout/process2"/>
    <dgm:cxn modelId="{FDF05A5C-F3DC-45F7-BA10-944972368067}" type="presParOf" srcId="{94C11D14-11A1-407C-86A8-B273067EB02A}" destId="{3E8FEF4A-324F-4325-A064-E48F264CECC6}" srcOrd="6" destOrd="0" presId="urn:microsoft.com/office/officeart/2005/8/layout/process2"/>
    <dgm:cxn modelId="{CAA90666-7CDD-4ABC-A52A-4C3BFF9DB3DD}" type="presParOf" srcId="{94C11D14-11A1-407C-86A8-B273067EB02A}" destId="{A83FD03F-C4E4-4FD8-88BB-67656CDFA3D5}" srcOrd="7" destOrd="0" presId="urn:microsoft.com/office/officeart/2005/8/layout/process2"/>
    <dgm:cxn modelId="{C7C2929B-1E50-47FB-8331-597DDB4D68E1}" type="presParOf" srcId="{A83FD03F-C4E4-4FD8-88BB-67656CDFA3D5}" destId="{3A85344B-EDB8-43BD-B595-23F35DF8D6FB}" srcOrd="0" destOrd="0" presId="urn:microsoft.com/office/officeart/2005/8/layout/process2"/>
    <dgm:cxn modelId="{E43930E6-AE98-4374-BF7C-1FFCEE9D3A12}" type="presParOf" srcId="{94C11D14-11A1-407C-86A8-B273067EB02A}" destId="{9959F70B-6A70-4527-80A1-86BFE91974C2}"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70CE9-0826-4CDC-8B7B-02D03ACC9A34}">
      <dsp:nvSpPr>
        <dsp:cNvPr id="0" name=""/>
        <dsp:cNvSpPr/>
      </dsp:nvSpPr>
      <dsp:spPr>
        <a:xfrm>
          <a:off x="-72838" y="6197"/>
          <a:ext cx="3458045" cy="1191435"/>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50000"/>
            </a:lnSpc>
            <a:spcBef>
              <a:spcPct val="0"/>
            </a:spcBef>
            <a:spcAft>
              <a:spcPct val="35000"/>
            </a:spcAft>
          </a:pPr>
          <a:r>
            <a:rPr lang="zh-TW" altLang="en-US" sz="1800" kern="1200" dirty="0" smtClean="0">
              <a:solidFill>
                <a:schemeClr val="tx1"/>
              </a:solidFill>
              <a:latin typeface="微軟正黑體" pitchFamily="34" charset="-120"/>
              <a:ea typeface="微軟正黑體" pitchFamily="34" charset="-120"/>
            </a:rPr>
            <a:t>學校中輟通報行文強迫入學</a:t>
          </a:r>
          <a:endParaRPr lang="en-US" altLang="zh-TW" sz="1800" kern="1200" dirty="0" smtClean="0">
            <a:solidFill>
              <a:schemeClr val="tx1"/>
            </a:solidFill>
            <a:latin typeface="微軟正黑體" pitchFamily="34" charset="-120"/>
            <a:ea typeface="微軟正黑體" pitchFamily="34" charset="-120"/>
          </a:endParaRPr>
        </a:p>
        <a:p>
          <a:pPr lvl="0" algn="ctr" defTabSz="800100">
            <a:lnSpc>
              <a:spcPts val="1800"/>
            </a:lnSpc>
            <a:spcBef>
              <a:spcPct val="0"/>
            </a:spcBef>
            <a:spcAft>
              <a:spcPct val="35000"/>
            </a:spcAft>
          </a:pPr>
          <a:r>
            <a:rPr lang="zh-TW" altLang="en-US" sz="1400" b="1" kern="1200" dirty="0" smtClean="0">
              <a:solidFill>
                <a:srgbClr val="FFFF00"/>
              </a:solidFill>
              <a:latin typeface="微軟正黑體" pitchFamily="34" charset="-120"/>
              <a:ea typeface="微軟正黑體" pitchFamily="34" charset="-120"/>
            </a:rPr>
            <a:t>建議先電話與承辦人電話溝通</a:t>
          </a:r>
          <a:r>
            <a:rPr lang="zh-TW" sz="1400" b="1" kern="1200" dirty="0" smtClean="0">
              <a:solidFill>
                <a:srgbClr val="FFFF00"/>
              </a:solidFill>
              <a:latin typeface="微軟正黑體" panose="020B0604030504040204" pitchFamily="34" charset="-120"/>
              <a:ea typeface="微軟正黑體" panose="020B0604030504040204" pitchFamily="34" charset="-120"/>
            </a:rPr>
            <a:t>確定該會收到中輟通報公文</a:t>
          </a:r>
          <a:r>
            <a:rPr lang="zh-TW" altLang="en-US" sz="1400" b="1" kern="1200" dirty="0" smtClean="0">
              <a:solidFill>
                <a:srgbClr val="FFFF00"/>
              </a:solidFill>
              <a:latin typeface="微軟正黑體" panose="020B0604030504040204" pitchFamily="34" charset="-120"/>
              <a:ea typeface="微軟正黑體" panose="020B0604030504040204" pitchFamily="34" charset="-120"/>
            </a:rPr>
            <a:t>，掌握</a:t>
          </a:r>
          <a:r>
            <a:rPr lang="zh-TW" sz="1400" b="1" kern="1200" dirty="0" smtClean="0">
              <a:solidFill>
                <a:srgbClr val="FFFF00"/>
              </a:solidFill>
              <a:latin typeface="微軟正黑體" panose="020B0604030504040204" pitchFamily="34" charset="-120"/>
              <a:ea typeface="微軟正黑體" panose="020B0604030504040204" pitchFamily="34" charset="-120"/>
            </a:rPr>
            <a:t>家訪、開立勸止書、警告書之作業進度</a:t>
          </a:r>
          <a:endParaRPr lang="zh-TW" altLang="en-US" sz="1400" b="1" kern="1200" dirty="0">
            <a:solidFill>
              <a:srgbClr val="FFFF00"/>
            </a:solidFill>
            <a:latin typeface="微軟正黑體" pitchFamily="34" charset="-120"/>
            <a:ea typeface="微軟正黑體" pitchFamily="34" charset="-120"/>
          </a:endParaRPr>
        </a:p>
      </dsp:txBody>
      <dsp:txXfrm>
        <a:off x="-37942" y="41093"/>
        <a:ext cx="3388253" cy="1121643"/>
      </dsp:txXfrm>
    </dsp:sp>
    <dsp:sp modelId="{80B7B160-7E01-424A-B87A-6CD51C927715}">
      <dsp:nvSpPr>
        <dsp:cNvPr id="0" name=""/>
        <dsp:cNvSpPr/>
      </dsp:nvSpPr>
      <dsp:spPr>
        <a:xfrm rot="5400000">
          <a:off x="1432789" y="1227418"/>
          <a:ext cx="446788" cy="536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5400000">
        <a:off x="1495339" y="1272097"/>
        <a:ext cx="321688" cy="312752"/>
      </dsp:txXfrm>
    </dsp:sp>
    <dsp:sp modelId="{A7C7DEE4-2487-4BFF-B5C2-0D5AA405EDC4}">
      <dsp:nvSpPr>
        <dsp:cNvPr id="0" name=""/>
        <dsp:cNvSpPr/>
      </dsp:nvSpPr>
      <dsp:spPr>
        <a:xfrm>
          <a:off x="0" y="1793350"/>
          <a:ext cx="3312368" cy="775565"/>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400"/>
            </a:lnSpc>
            <a:spcBef>
              <a:spcPct val="0"/>
            </a:spcBef>
            <a:spcAft>
              <a:spcPts val="0"/>
            </a:spcAft>
          </a:pPr>
          <a:r>
            <a:rPr lang="zh-TW" altLang="en-US" sz="2000" kern="1200" dirty="0" smtClean="0">
              <a:solidFill>
                <a:schemeClr val="tx1">
                  <a:lumMod val="95000"/>
                  <a:lumOff val="5000"/>
                </a:schemeClr>
              </a:solidFill>
              <a:latin typeface="微軟正黑體" pitchFamily="34" charset="-120"/>
              <a:ea typeface="微軟正黑體" pitchFamily="34" charset="-120"/>
            </a:rPr>
            <a:t>強迫入學委員會</a:t>
          </a:r>
          <a:endParaRPr lang="en-US" altLang="zh-TW" sz="2000" kern="1200" dirty="0" smtClean="0">
            <a:solidFill>
              <a:schemeClr val="tx1">
                <a:lumMod val="95000"/>
                <a:lumOff val="5000"/>
              </a:schemeClr>
            </a:solidFill>
            <a:latin typeface="微軟正黑體" pitchFamily="34" charset="-120"/>
            <a:ea typeface="微軟正黑體" pitchFamily="34" charset="-120"/>
          </a:endParaRPr>
        </a:p>
        <a:p>
          <a:pPr lvl="0" algn="ctr" defTabSz="889000">
            <a:lnSpc>
              <a:spcPts val="2400"/>
            </a:lnSpc>
            <a:spcBef>
              <a:spcPct val="0"/>
            </a:spcBef>
            <a:spcAft>
              <a:spcPts val="0"/>
            </a:spcAft>
          </a:pPr>
          <a:r>
            <a:rPr lang="zh-TW" altLang="en-US" sz="2000" kern="1200" dirty="0" smtClean="0">
              <a:solidFill>
                <a:schemeClr val="tx1">
                  <a:lumMod val="95000"/>
                  <a:lumOff val="5000"/>
                </a:schemeClr>
              </a:solidFill>
              <a:latin typeface="微軟正黑體" pitchFamily="34" charset="-120"/>
              <a:ea typeface="微軟正黑體" pitchFamily="34" charset="-120"/>
            </a:rPr>
            <a:t>家訪、勸止書</a:t>
          </a:r>
          <a:r>
            <a:rPr lang="en-US" altLang="zh-TW" sz="2000" kern="1200" dirty="0" smtClean="0">
              <a:solidFill>
                <a:schemeClr val="tx1">
                  <a:lumMod val="95000"/>
                  <a:lumOff val="5000"/>
                </a:schemeClr>
              </a:solidFill>
              <a:latin typeface="微軟正黑體" pitchFamily="34" charset="-120"/>
              <a:ea typeface="微軟正黑體" pitchFamily="34" charset="-120"/>
            </a:rPr>
            <a:t>(</a:t>
          </a:r>
          <a:r>
            <a:rPr lang="zh-TW" altLang="en-US" sz="2000" kern="1200" dirty="0" smtClean="0">
              <a:solidFill>
                <a:schemeClr val="tx1">
                  <a:lumMod val="95000"/>
                  <a:lumOff val="5000"/>
                </a:schemeClr>
              </a:solidFill>
              <a:latin typeface="微軟正黑體" pitchFamily="34" charset="-120"/>
              <a:ea typeface="微軟正黑體" pitchFamily="34" charset="-120"/>
            </a:rPr>
            <a:t>每區不一樣</a:t>
          </a:r>
          <a:r>
            <a:rPr lang="en-US" altLang="zh-TW" sz="2000" kern="1200" dirty="0" smtClean="0">
              <a:solidFill>
                <a:schemeClr val="tx1">
                  <a:lumMod val="95000"/>
                  <a:lumOff val="5000"/>
                </a:schemeClr>
              </a:solidFill>
              <a:latin typeface="微軟正黑體" pitchFamily="34" charset="-120"/>
              <a:ea typeface="微軟正黑體" pitchFamily="34" charset="-120"/>
            </a:rPr>
            <a:t>)</a:t>
          </a:r>
          <a:endParaRPr lang="zh-TW" altLang="en-US" sz="2000" kern="1200" dirty="0">
            <a:solidFill>
              <a:schemeClr val="tx1">
                <a:lumMod val="95000"/>
                <a:lumOff val="5000"/>
              </a:schemeClr>
            </a:solidFill>
            <a:latin typeface="微軟正黑體" pitchFamily="34" charset="-120"/>
            <a:ea typeface="微軟正黑體" pitchFamily="34" charset="-120"/>
          </a:endParaRPr>
        </a:p>
      </dsp:txBody>
      <dsp:txXfrm>
        <a:off x="22716" y="1816066"/>
        <a:ext cx="3266936" cy="730133"/>
      </dsp:txXfrm>
    </dsp:sp>
    <dsp:sp modelId="{58D93349-BDE6-43BD-8207-F8741BD04419}">
      <dsp:nvSpPr>
        <dsp:cNvPr id="0" name=""/>
        <dsp:cNvSpPr/>
      </dsp:nvSpPr>
      <dsp:spPr>
        <a:xfrm rot="5400000">
          <a:off x="1432789" y="2598701"/>
          <a:ext cx="446788" cy="536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5400000">
        <a:off x="1495339" y="2643380"/>
        <a:ext cx="321688" cy="312752"/>
      </dsp:txXfrm>
    </dsp:sp>
    <dsp:sp modelId="{D693A3CA-6F49-4B69-9D23-30D83F5DE772}">
      <dsp:nvSpPr>
        <dsp:cNvPr id="0" name=""/>
        <dsp:cNvSpPr/>
      </dsp:nvSpPr>
      <dsp:spPr>
        <a:xfrm>
          <a:off x="0" y="3164633"/>
          <a:ext cx="3312368" cy="712740"/>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400"/>
            </a:lnSpc>
            <a:spcBef>
              <a:spcPct val="0"/>
            </a:spcBef>
            <a:spcAft>
              <a:spcPts val="0"/>
            </a:spcAft>
          </a:pPr>
          <a:r>
            <a:rPr lang="zh-TW" altLang="en-US" sz="2000" b="1" kern="1200" dirty="0" smtClean="0">
              <a:solidFill>
                <a:srgbClr val="FFFF00"/>
              </a:solidFill>
              <a:latin typeface="微軟正黑體" pitchFamily="34" charset="-120"/>
              <a:ea typeface="微軟正黑體" pitchFamily="34" charset="-120"/>
            </a:rPr>
            <a:t>學校行文強迫入學委員會</a:t>
          </a:r>
          <a:endParaRPr lang="en-US" altLang="zh-TW" sz="2000" b="1" kern="1200" dirty="0" smtClean="0">
            <a:solidFill>
              <a:srgbClr val="FFFF00"/>
            </a:solidFill>
            <a:latin typeface="微軟正黑體" pitchFamily="34" charset="-120"/>
            <a:ea typeface="微軟正黑體" pitchFamily="34" charset="-120"/>
          </a:endParaRPr>
        </a:p>
        <a:p>
          <a:pPr lvl="0" algn="ctr" defTabSz="889000">
            <a:lnSpc>
              <a:spcPts val="2400"/>
            </a:lnSpc>
            <a:spcBef>
              <a:spcPct val="0"/>
            </a:spcBef>
            <a:spcAft>
              <a:spcPts val="0"/>
            </a:spcAft>
          </a:pPr>
          <a:r>
            <a:rPr lang="zh-TW" altLang="en-US" sz="2000" b="1" kern="1200" dirty="0" smtClean="0">
              <a:solidFill>
                <a:srgbClr val="FFFF00"/>
              </a:solidFill>
              <a:latin typeface="微軟正黑體" pitchFamily="34" charset="-120"/>
              <a:ea typeface="微軟正黑體" pitchFamily="34" charset="-120"/>
            </a:rPr>
            <a:t>開立警告書</a:t>
          </a:r>
          <a:endParaRPr lang="zh-TW" altLang="en-US" sz="2000" b="1" kern="1200" dirty="0">
            <a:solidFill>
              <a:srgbClr val="FFFF00"/>
            </a:solidFill>
            <a:latin typeface="微軟正黑體" pitchFamily="34" charset="-120"/>
            <a:ea typeface="微軟正黑體" pitchFamily="34" charset="-120"/>
          </a:endParaRPr>
        </a:p>
      </dsp:txBody>
      <dsp:txXfrm>
        <a:off x="20875" y="3185508"/>
        <a:ext cx="3270618" cy="670990"/>
      </dsp:txXfrm>
    </dsp:sp>
    <dsp:sp modelId="{5E91DDFF-45AB-4C7F-8E1C-834A46EF991D}">
      <dsp:nvSpPr>
        <dsp:cNvPr id="0" name=""/>
        <dsp:cNvSpPr/>
      </dsp:nvSpPr>
      <dsp:spPr>
        <a:xfrm rot="5400000">
          <a:off x="1432789" y="3907160"/>
          <a:ext cx="446788" cy="536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5400000">
        <a:off x="1495339" y="3951839"/>
        <a:ext cx="321688" cy="312752"/>
      </dsp:txXfrm>
    </dsp:sp>
    <dsp:sp modelId="{3E8FEF4A-324F-4325-A064-E48F264CECC6}">
      <dsp:nvSpPr>
        <dsp:cNvPr id="0" name=""/>
        <dsp:cNvSpPr/>
      </dsp:nvSpPr>
      <dsp:spPr>
        <a:xfrm>
          <a:off x="0" y="4473092"/>
          <a:ext cx="3312368" cy="827583"/>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ts val="2000"/>
            </a:lnSpc>
            <a:spcBef>
              <a:spcPct val="0"/>
            </a:spcBef>
            <a:spcAft>
              <a:spcPts val="0"/>
            </a:spcAft>
          </a:pPr>
          <a:r>
            <a:rPr lang="zh-TW" altLang="en-US" sz="1800" b="1" kern="1200" dirty="0" smtClean="0">
              <a:solidFill>
                <a:srgbClr val="FFFF00"/>
              </a:solidFill>
              <a:latin typeface="微軟正黑體" pitchFamily="34" charset="-120"/>
              <a:ea typeface="微軟正黑體" pitchFamily="34" charset="-120"/>
            </a:rPr>
            <a:t>強迫入學開會校長要出席</a:t>
          </a:r>
          <a:endParaRPr lang="en-US" altLang="zh-TW" sz="1800" b="1" kern="1200" dirty="0" smtClean="0">
            <a:solidFill>
              <a:srgbClr val="FFFF00"/>
            </a:solidFill>
            <a:latin typeface="微軟正黑體" pitchFamily="34" charset="-120"/>
            <a:ea typeface="微軟正黑體" pitchFamily="34" charset="-120"/>
          </a:endParaRPr>
        </a:p>
        <a:p>
          <a:pPr lvl="0" algn="ctr" defTabSz="800100">
            <a:lnSpc>
              <a:spcPts val="2000"/>
            </a:lnSpc>
            <a:spcBef>
              <a:spcPct val="0"/>
            </a:spcBef>
            <a:spcAft>
              <a:spcPts val="0"/>
            </a:spcAft>
          </a:pPr>
          <a:r>
            <a:rPr lang="zh-TW" altLang="en-US" sz="1800" b="1" kern="1200" dirty="0" smtClean="0">
              <a:solidFill>
                <a:srgbClr val="FFFF00"/>
              </a:solidFill>
              <a:latin typeface="微軟正黑體" pitchFamily="34" charset="-120"/>
              <a:ea typeface="微軟正黑體" pitchFamily="34" charset="-120"/>
            </a:rPr>
            <a:t>決議限期入學</a:t>
          </a:r>
          <a:endParaRPr lang="zh-TW" altLang="en-US" sz="1800" b="1" kern="1200" dirty="0">
            <a:solidFill>
              <a:srgbClr val="FFFF00"/>
            </a:solidFill>
            <a:latin typeface="微軟正黑體" pitchFamily="34" charset="-120"/>
            <a:ea typeface="微軟正黑體" pitchFamily="34" charset="-120"/>
          </a:endParaRPr>
        </a:p>
      </dsp:txBody>
      <dsp:txXfrm>
        <a:off x="24239" y="4497331"/>
        <a:ext cx="3263890" cy="779105"/>
      </dsp:txXfrm>
    </dsp:sp>
    <dsp:sp modelId="{A83FD03F-C4E4-4FD8-88BB-67656CDFA3D5}">
      <dsp:nvSpPr>
        <dsp:cNvPr id="0" name=""/>
        <dsp:cNvSpPr/>
      </dsp:nvSpPr>
      <dsp:spPr>
        <a:xfrm rot="5400000">
          <a:off x="1432789" y="5330461"/>
          <a:ext cx="446788" cy="536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5400000">
        <a:off x="1495339" y="5375140"/>
        <a:ext cx="321688" cy="312752"/>
      </dsp:txXfrm>
    </dsp:sp>
    <dsp:sp modelId="{9959F70B-6A70-4527-80A1-86BFE91974C2}">
      <dsp:nvSpPr>
        <dsp:cNvPr id="0" name=""/>
        <dsp:cNvSpPr/>
      </dsp:nvSpPr>
      <dsp:spPr>
        <a:xfrm>
          <a:off x="0" y="5896393"/>
          <a:ext cx="3312368" cy="601925"/>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行文強迫入學限期罰鍰</a:t>
          </a:r>
          <a:endParaRPr lang="zh-TW" altLang="en-US" sz="2200" b="1" kern="120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17630" y="5914023"/>
        <a:ext cx="3277108" cy="5666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348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0CB471D-7F71-4752-84F8-193CD75E4881}" type="slidenum">
              <a:rPr lang="en-US" altLang="zh-TW"/>
              <a:pPr>
                <a:defRPr/>
              </a:pPr>
              <a:t>‹#›</a:t>
            </a:fld>
            <a:endParaRPr lang="en-US" altLang="zh-TW"/>
          </a:p>
        </p:txBody>
      </p:sp>
    </p:spTree>
    <p:extLst>
      <p:ext uri="{BB962C8B-B14F-4D97-AF65-F5344CB8AC3E}">
        <p14:creationId xmlns:p14="http://schemas.microsoft.com/office/powerpoint/2010/main" val="200970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33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33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33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893FEF2-7036-41E0-A702-7C856EF2ABA3}" type="slidenum">
              <a:rPr lang="en-US" altLang="zh-TW"/>
              <a:pPr>
                <a:defRPr/>
              </a:pPr>
              <a:t>‹#›</a:t>
            </a:fld>
            <a:endParaRPr lang="en-US" altLang="zh-TW"/>
          </a:p>
        </p:txBody>
      </p:sp>
    </p:spTree>
    <p:extLst>
      <p:ext uri="{BB962C8B-B14F-4D97-AF65-F5344CB8AC3E}">
        <p14:creationId xmlns:p14="http://schemas.microsoft.com/office/powerpoint/2010/main" val="876733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fld id="{2E4175D8-59F9-42ED-A2C9-A4B7772CB2A6}" type="slidenum">
              <a:rPr lang="en-US" altLang="zh-TW" smtClean="0">
                <a:latin typeface="Arial" pitchFamily="34" charset="0"/>
              </a:rPr>
              <a:pPr eaLnBrk="1" hangingPunct="1"/>
              <a:t>72</a:t>
            </a:fld>
            <a:endParaRPr lang="en-US" altLang="zh-TW" smtClean="0">
              <a:latin typeface="Arial" pitchFamily="34" charset="0"/>
            </a:endParaRPr>
          </a:p>
        </p:txBody>
      </p:sp>
      <p:sp>
        <p:nvSpPr>
          <p:cNvPr id="75779" name="Rectangle 1026"/>
          <p:cNvSpPr>
            <a:spLocks noGrp="1" noRot="1" noChangeAspect="1" noChangeArrowheads="1" noTextEdit="1"/>
          </p:cNvSpPr>
          <p:nvPr>
            <p:ph type="sldImg"/>
          </p:nvPr>
        </p:nvSpPr>
        <p:spPr>
          <a:xfrm>
            <a:off x="1144588" y="685800"/>
            <a:ext cx="4572000" cy="3429000"/>
          </a:xfrm>
          <a:ln/>
        </p:spPr>
      </p:sp>
      <p:sp>
        <p:nvSpPr>
          <p:cNvPr id="75780" name="Rectangle 102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endParaRPr kumimoji="0" lang="zh-TW" altLang="en-US" sz="2400">
                <a:latin typeface="Times New Roman" pitchFamily="18"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5" name="Rectangle 1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sp>
        <p:nvSpPr>
          <p:cNvPr id="16" name="Freeform 5"/>
          <p:cNvSpPr>
            <a:spLocks/>
          </p:cNvSpPr>
          <p:nvPr userDrawn="1"/>
        </p:nvSpPr>
        <p:spPr bwMode="gray">
          <a:xfrm>
            <a:off x="-15875" y="5281613"/>
            <a:ext cx="9169400" cy="1601787"/>
          </a:xfrm>
          <a:custGeom>
            <a:avLst/>
            <a:gdLst>
              <a:gd name="T0" fmla="*/ 14283 w 5778"/>
              <a:gd name="T1" fmla="*/ 676275 h 1009"/>
              <a:gd name="T2" fmla="*/ 2815250 w 5778"/>
              <a:gd name="T3" fmla="*/ 1127125 h 1009"/>
              <a:gd name="T4" fmla="*/ 9169400 w 5778"/>
              <a:gd name="T5" fmla="*/ 0 h 1009"/>
              <a:gd name="T6" fmla="*/ 9161465 w 5778"/>
              <a:gd name="T7" fmla="*/ 1601787 h 1009"/>
              <a:gd name="T8" fmla="*/ 0 w 5778"/>
              <a:gd name="T9" fmla="*/ 1598612 h 1009"/>
              <a:gd name="T10" fmla="*/ 14283 w 5778"/>
              <a:gd name="T11" fmla="*/ 676275 h 10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gradFill rotWithShape="1">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594"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zh-TW" altLang="en-US" noProof="0" smtClean="0"/>
              <a:t>按一下以編輯母片標題樣式</a:t>
            </a:r>
          </a:p>
        </p:txBody>
      </p:sp>
      <p:sp>
        <p:nvSpPr>
          <p:cNvPr id="110595"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zh-TW" altLang="en-US" noProof="0" smtClean="0"/>
              <a:t>按一下以編輯母片副標題樣式</a:t>
            </a:r>
          </a:p>
        </p:txBody>
      </p:sp>
      <p:sp>
        <p:nvSpPr>
          <p:cNvPr id="17" name="Rectangle 16"/>
          <p:cNvSpPr>
            <a:spLocks noGrp="1" noChangeArrowheads="1"/>
          </p:cNvSpPr>
          <p:nvPr>
            <p:ph type="dt" sz="half" idx="10"/>
          </p:nvPr>
        </p:nvSpPr>
        <p:spPr/>
        <p:txBody>
          <a:bodyPr/>
          <a:lstStyle>
            <a:lvl1pPr>
              <a:defRPr/>
            </a:lvl1pPr>
          </a:lstStyle>
          <a:p>
            <a:pPr>
              <a:defRPr/>
            </a:pPr>
            <a:fld id="{C0CF610B-633D-45CA-9951-E3D34C4C22BA}" type="datetimeFigureOut">
              <a:rPr lang="zh-TW" altLang="en-US"/>
              <a:pPr>
                <a:defRPr/>
              </a:pPr>
              <a:t>2014/9/9</a:t>
            </a:fld>
            <a:endParaRPr lang="en-US" altLang="zh-TW"/>
          </a:p>
        </p:txBody>
      </p:sp>
      <p:sp>
        <p:nvSpPr>
          <p:cNvPr id="18" name="Rectangle 1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Lst>
        </p:spPr>
        <p:txBody>
          <a:bodyPr/>
          <a:lstStyle>
            <a:lvl1pPr>
              <a:defRPr/>
            </a:lvl1pPr>
          </a:lstStyle>
          <a:p>
            <a:pPr>
              <a:defRPr/>
            </a:pPr>
            <a:endParaRPr lang="en-US" altLang="zh-TW"/>
          </a:p>
        </p:txBody>
      </p:sp>
      <p:sp>
        <p:nvSpPr>
          <p:cNvPr id="19" name="Rectangle 18"/>
          <p:cNvSpPr>
            <a:spLocks noGrp="1" noChangeArrowheads="1"/>
          </p:cNvSpPr>
          <p:nvPr>
            <p:ph type="sldNum" sz="quarter" idx="12"/>
          </p:nvPr>
        </p:nvSpPr>
        <p:spPr/>
        <p:txBody>
          <a:bodyPr/>
          <a:lstStyle>
            <a:lvl1pPr>
              <a:defRPr/>
            </a:lvl1pPr>
          </a:lstStyle>
          <a:p>
            <a:pPr>
              <a:defRPr/>
            </a:pPr>
            <a:fld id="{6318CF74-4C6F-4B30-BB4B-E445739BAFBD}" type="slidenum">
              <a:rPr lang="zh-TW" altLang="en-US"/>
              <a:pPr>
                <a:defRPr/>
              </a:pPr>
              <a:t>‹#›</a:t>
            </a:fld>
            <a:endParaRPr lang="en-US" altLang="zh-TW"/>
          </a:p>
        </p:txBody>
      </p:sp>
    </p:spTree>
    <p:extLst>
      <p:ext uri="{BB962C8B-B14F-4D97-AF65-F5344CB8AC3E}">
        <p14:creationId xmlns:p14="http://schemas.microsoft.com/office/powerpoint/2010/main" val="106661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6F44707-51AB-422D-AE60-A7C135B4C7EA}" type="datetimeFigureOut">
              <a:rPr lang="zh-TW" altLang="en-US"/>
              <a:pPr>
                <a:defRPr/>
              </a:pPr>
              <a:t>2014/9/9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C90C7BC-4A65-45DB-80F5-48AEEB8C753B}" type="slidenum">
              <a:rPr lang="zh-TW" altLang="en-US"/>
              <a:pPr>
                <a:defRPr/>
              </a:pPr>
              <a:t>‹#›</a:t>
            </a:fld>
            <a:endParaRPr lang="en-US" altLang="zh-TW"/>
          </a:p>
        </p:txBody>
      </p:sp>
    </p:spTree>
    <p:extLst>
      <p:ext uri="{BB962C8B-B14F-4D97-AF65-F5344CB8AC3E}">
        <p14:creationId xmlns:p14="http://schemas.microsoft.com/office/powerpoint/2010/main" val="32637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38900" y="381000"/>
            <a:ext cx="2019300" cy="5562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81000"/>
            <a:ext cx="5905500" cy="5562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EFE93526-A8C9-4E3D-A71A-666FE3D89730}" type="datetimeFigureOut">
              <a:rPr lang="zh-TW" altLang="en-US"/>
              <a:pPr>
                <a:defRPr/>
              </a:pPr>
              <a:t>2014/9/9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DD3F033-AA90-4631-B825-42905F88CA3A}" type="slidenum">
              <a:rPr lang="zh-TW" altLang="en-US"/>
              <a:pPr>
                <a:defRPr/>
              </a:pPr>
              <a:t>‹#›</a:t>
            </a:fld>
            <a:endParaRPr lang="en-US" altLang="zh-TW"/>
          </a:p>
        </p:txBody>
      </p:sp>
    </p:spTree>
    <p:extLst>
      <p:ext uri="{BB962C8B-B14F-4D97-AF65-F5344CB8AC3E}">
        <p14:creationId xmlns:p14="http://schemas.microsoft.com/office/powerpoint/2010/main" val="37164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D8C8133F-8216-47EE-97A0-B3A8058C0B19}" type="datetimeFigureOut">
              <a:rPr lang="zh-TW" altLang="en-US"/>
              <a:pPr>
                <a:defRPr/>
              </a:pPr>
              <a:t>2014/9/9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D95E94B-06BE-418A-B502-979AB1B1FB03}" type="slidenum">
              <a:rPr lang="zh-TW" altLang="en-US"/>
              <a:pPr>
                <a:defRPr/>
              </a:pPr>
              <a:t>‹#›</a:t>
            </a:fld>
            <a:endParaRPr lang="en-US" altLang="zh-TW"/>
          </a:p>
        </p:txBody>
      </p:sp>
    </p:spTree>
    <p:extLst>
      <p:ext uri="{BB962C8B-B14F-4D97-AF65-F5344CB8AC3E}">
        <p14:creationId xmlns:p14="http://schemas.microsoft.com/office/powerpoint/2010/main" val="370770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DE300962-0E7C-4885-A028-EC8B99664B5A}" type="datetimeFigureOut">
              <a:rPr lang="zh-TW" altLang="en-US"/>
              <a:pPr>
                <a:defRPr/>
              </a:pPr>
              <a:t>2014/9/9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27C63E1-C76C-4D9B-925A-813BC8C38F7D}" type="slidenum">
              <a:rPr lang="zh-TW" altLang="en-US"/>
              <a:pPr>
                <a:defRPr/>
              </a:pPr>
              <a:t>‹#›</a:t>
            </a:fld>
            <a:endParaRPr lang="en-US" altLang="zh-TW"/>
          </a:p>
        </p:txBody>
      </p:sp>
    </p:spTree>
    <p:extLst>
      <p:ext uri="{BB962C8B-B14F-4D97-AF65-F5344CB8AC3E}">
        <p14:creationId xmlns:p14="http://schemas.microsoft.com/office/powerpoint/2010/main" val="316287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624D8437-29BF-4A7C-B9C5-EC8FD657E17D}" type="datetimeFigureOut">
              <a:rPr lang="zh-TW" altLang="en-US"/>
              <a:pPr>
                <a:defRPr/>
              </a:pPr>
              <a:t>2014/9/9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CE17C1E-4D37-4EBC-92C3-D06D9CB3DC98}" type="slidenum">
              <a:rPr lang="zh-TW" altLang="en-US"/>
              <a:pPr>
                <a:defRPr/>
              </a:pPr>
              <a:t>‹#›</a:t>
            </a:fld>
            <a:endParaRPr lang="en-US" altLang="zh-TW"/>
          </a:p>
        </p:txBody>
      </p:sp>
    </p:spTree>
    <p:extLst>
      <p:ext uri="{BB962C8B-B14F-4D97-AF65-F5344CB8AC3E}">
        <p14:creationId xmlns:p14="http://schemas.microsoft.com/office/powerpoint/2010/main" val="156453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653583EE-16CB-4DE8-AE1D-5168FF2E871B}" type="datetimeFigureOut">
              <a:rPr lang="zh-TW" altLang="en-US"/>
              <a:pPr>
                <a:defRPr/>
              </a:pPr>
              <a:t>2014/9/9</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3CA3469C-735E-4562-975A-ACC1F8787551}" type="slidenum">
              <a:rPr lang="zh-TW" altLang="en-US"/>
              <a:pPr>
                <a:defRPr/>
              </a:pPr>
              <a:t>‹#›</a:t>
            </a:fld>
            <a:endParaRPr lang="en-US" altLang="zh-TW"/>
          </a:p>
        </p:txBody>
      </p:sp>
    </p:spTree>
    <p:extLst>
      <p:ext uri="{BB962C8B-B14F-4D97-AF65-F5344CB8AC3E}">
        <p14:creationId xmlns:p14="http://schemas.microsoft.com/office/powerpoint/2010/main" val="265383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A790ACED-4E5A-4B43-A01D-5EBCFEDA7597}" type="datetimeFigureOut">
              <a:rPr lang="zh-TW" altLang="en-US"/>
              <a:pPr>
                <a:defRPr/>
              </a:pPr>
              <a:t>2014/9/9</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CEC5D11-A9A4-44ED-B070-572D81769D02}" type="slidenum">
              <a:rPr lang="zh-TW" altLang="en-US"/>
              <a:pPr>
                <a:defRPr/>
              </a:pPr>
              <a:t>‹#›</a:t>
            </a:fld>
            <a:endParaRPr lang="en-US" altLang="zh-TW"/>
          </a:p>
        </p:txBody>
      </p:sp>
    </p:spTree>
    <p:extLst>
      <p:ext uri="{BB962C8B-B14F-4D97-AF65-F5344CB8AC3E}">
        <p14:creationId xmlns:p14="http://schemas.microsoft.com/office/powerpoint/2010/main" val="269035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7DB508-50E8-4DF0-99B8-B6520C23A2D4}" type="datetimeFigureOut">
              <a:rPr lang="zh-TW" altLang="en-US"/>
              <a:pPr>
                <a:defRPr/>
              </a:pPr>
              <a:t>2014/9/9</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9C5E9BD-B899-4E6C-9242-9533503EC554}" type="slidenum">
              <a:rPr lang="zh-TW" altLang="en-US"/>
              <a:pPr>
                <a:defRPr/>
              </a:pPr>
              <a:t>‹#›</a:t>
            </a:fld>
            <a:endParaRPr lang="en-US" altLang="zh-TW"/>
          </a:p>
        </p:txBody>
      </p:sp>
    </p:spTree>
    <p:extLst>
      <p:ext uri="{BB962C8B-B14F-4D97-AF65-F5344CB8AC3E}">
        <p14:creationId xmlns:p14="http://schemas.microsoft.com/office/powerpoint/2010/main" val="5581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3373BF5B-20C9-4D82-A7F3-76D95A6402BC}" type="datetimeFigureOut">
              <a:rPr lang="zh-TW" altLang="en-US"/>
              <a:pPr>
                <a:defRPr/>
              </a:pPr>
              <a:t>2014/9/9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AB623DF-3B20-42A4-BB37-E8372F746982}" type="slidenum">
              <a:rPr lang="zh-TW" altLang="en-US"/>
              <a:pPr>
                <a:defRPr/>
              </a:pPr>
              <a:t>‹#›</a:t>
            </a:fld>
            <a:endParaRPr lang="en-US" altLang="zh-TW"/>
          </a:p>
        </p:txBody>
      </p:sp>
    </p:spTree>
    <p:extLst>
      <p:ext uri="{BB962C8B-B14F-4D97-AF65-F5344CB8AC3E}">
        <p14:creationId xmlns:p14="http://schemas.microsoft.com/office/powerpoint/2010/main" val="68676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17CB779B-4CCC-4E63-AF99-E7B5A958AC2D}" type="datetimeFigureOut">
              <a:rPr lang="zh-TW" altLang="en-US"/>
              <a:pPr>
                <a:defRPr/>
              </a:pPr>
              <a:t>2014/9/9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B70F2A1-4F7B-465E-9C45-BD18C0D94244}" type="slidenum">
              <a:rPr lang="zh-TW" altLang="en-US"/>
              <a:pPr>
                <a:defRPr/>
              </a:pPr>
              <a:t>‹#›</a:t>
            </a:fld>
            <a:endParaRPr lang="en-US" altLang="zh-TW"/>
          </a:p>
        </p:txBody>
      </p:sp>
    </p:spTree>
    <p:extLst>
      <p:ext uri="{BB962C8B-B14F-4D97-AF65-F5344CB8AC3E}">
        <p14:creationId xmlns:p14="http://schemas.microsoft.com/office/powerpoint/2010/main" val="19779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685800" y="12954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9572" name="Rectangle 4"/>
          <p:cNvSpPr>
            <a:spLocks noGrp="1" noChangeArrowheads="1"/>
          </p:cNvSpPr>
          <p:nvPr>
            <p:ph type="dt" sz="half" idx="2"/>
          </p:nvPr>
        </p:nvSpPr>
        <p:spPr bwMode="auto">
          <a:xfrm>
            <a:off x="381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a:defRPr/>
            </a:pPr>
            <a:fld id="{B23A2807-AB82-47B1-AE66-83D98EA1FAB5}" type="datetimeFigureOut">
              <a:rPr lang="zh-TW" altLang="en-US"/>
              <a:pPr>
                <a:defRPr/>
              </a:pPr>
              <a:t>2014/9/9</a:t>
            </a:fld>
            <a:endParaRPr lang="en-US" altLang="zh-TW"/>
          </a:p>
        </p:txBody>
      </p:sp>
      <p:sp>
        <p:nvSpPr>
          <p:cNvPr id="109573" name="Rectangle 5"/>
          <p:cNvSpPr>
            <a:spLocks noGrp="1" noChangeArrowheads="1"/>
          </p:cNvSpPr>
          <p:nvPr>
            <p:ph type="ftr" sz="quarter" idx="3"/>
          </p:nvPr>
        </p:nvSpPr>
        <p:spPr bwMode="auto">
          <a:xfrm>
            <a:off x="3124200" y="6015038"/>
            <a:ext cx="28956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pPr>
              <a:defRPr/>
            </a:pPr>
            <a:endParaRPr lang="en-US" altLang="zh-TW"/>
          </a:p>
        </p:txBody>
      </p:sp>
      <p:sp>
        <p:nvSpPr>
          <p:cNvPr id="109574" name="Rectangle 6"/>
          <p:cNvSpPr>
            <a:spLocks noGrp="1" noChangeArrowheads="1"/>
          </p:cNvSpPr>
          <p:nvPr>
            <p:ph type="sldNum" sz="quarter" idx="4"/>
          </p:nvPr>
        </p:nvSpPr>
        <p:spPr bwMode="auto">
          <a:xfrm>
            <a:off x="6858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a:defRPr/>
            </a:pPr>
            <a:fld id="{9F7AEFB1-EC8B-4A48-9723-57DD2A7E3872}" type="slidenum">
              <a:rPr lang="zh-TW" altLang="en-US"/>
              <a:pPr>
                <a:defRPr/>
              </a:pPr>
              <a:t>‹#›</a:t>
            </a:fld>
            <a:endParaRPr lang="en-US" altLang="zh-TW"/>
          </a:p>
        </p:txBody>
      </p:sp>
      <p:grpSp>
        <p:nvGrpSpPr>
          <p:cNvPr id="2055" name="Group 7"/>
          <p:cNvGrpSpPr>
            <a:grpSpLocks/>
          </p:cNvGrpSpPr>
          <p:nvPr/>
        </p:nvGrpSpPr>
        <p:grpSpPr bwMode="auto">
          <a:xfrm>
            <a:off x="177800" y="230188"/>
            <a:ext cx="203200" cy="6503987"/>
            <a:chOff x="112" y="145"/>
            <a:chExt cx="128" cy="4097"/>
          </a:xfrm>
        </p:grpSpPr>
        <p:sp>
          <p:nvSpPr>
            <p:cNvPr id="206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06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endParaRPr kumimoji="0" lang="zh-TW" altLang="en-US" sz="2400">
                <a:latin typeface="Times New Roman" pitchFamily="18" charset="0"/>
              </a:endParaRPr>
            </a:p>
          </p:txBody>
        </p:sp>
      </p:grpSp>
      <p:grpSp>
        <p:nvGrpSpPr>
          <p:cNvPr id="2056" name="Group 10"/>
          <p:cNvGrpSpPr>
            <a:grpSpLocks/>
          </p:cNvGrpSpPr>
          <p:nvPr/>
        </p:nvGrpSpPr>
        <p:grpSpPr bwMode="auto">
          <a:xfrm>
            <a:off x="8793163" y="220663"/>
            <a:ext cx="198437" cy="6408737"/>
            <a:chOff x="5539" y="139"/>
            <a:chExt cx="125" cy="4037"/>
          </a:xfrm>
        </p:grpSpPr>
        <p:sp>
          <p:nvSpPr>
            <p:cNvPr id="2066"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067"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2057" name="Group 13"/>
          <p:cNvGrpSpPr>
            <a:grpSpLocks/>
          </p:cNvGrpSpPr>
          <p:nvPr/>
        </p:nvGrpSpPr>
        <p:grpSpPr bwMode="auto">
          <a:xfrm>
            <a:off x="412750" y="6477000"/>
            <a:ext cx="8686800" cy="228600"/>
            <a:chOff x="260" y="4080"/>
            <a:chExt cx="5472" cy="144"/>
          </a:xfrm>
        </p:grpSpPr>
        <p:sp>
          <p:nvSpPr>
            <p:cNvPr id="206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06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2058" name="Group 16"/>
          <p:cNvGrpSpPr>
            <a:grpSpLocks/>
          </p:cNvGrpSpPr>
          <p:nvPr/>
        </p:nvGrpSpPr>
        <p:grpSpPr bwMode="auto">
          <a:xfrm>
            <a:off x="76200" y="176213"/>
            <a:ext cx="8745538" cy="161925"/>
            <a:chOff x="48" y="111"/>
            <a:chExt cx="5509" cy="102"/>
          </a:xfrm>
        </p:grpSpPr>
        <p:sp>
          <p:nvSpPr>
            <p:cNvPr id="2062"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063" name="Rectangle 18"/>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109587" name="Group 19"/>
          <p:cNvGrpSpPr>
            <a:grpSpLocks/>
          </p:cNvGrpSpPr>
          <p:nvPr/>
        </p:nvGrpSpPr>
        <p:grpSpPr bwMode="auto">
          <a:xfrm>
            <a:off x="71438" y="176213"/>
            <a:ext cx="8745537" cy="161925"/>
            <a:chOff x="48" y="111"/>
            <a:chExt cx="5509" cy="102"/>
          </a:xfrm>
        </p:grpSpPr>
        <p:sp>
          <p:nvSpPr>
            <p:cNvPr id="206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06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spTree>
  </p:cSld>
  <p:clrMap bg1="dk2" tx1="lt1" bg2="dk1" tx2="lt2" accent1="accent1" accent2="accent2" accent3="accent3" accent4="accent4" accent5="accent5" accent6="accent6" hlink="hlink" folHlink="folHlink"/>
  <p:sldLayoutIdLst>
    <p:sldLayoutId id="2147483894"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9587"/>
                                        </p:tgtEl>
                                        <p:attrNameLst>
                                          <p:attrName>style.visibility</p:attrName>
                                        </p:attrNameLst>
                                      </p:cBhvr>
                                      <p:to>
                                        <p:strVal val="visible"/>
                                      </p:to>
                                    </p:set>
                                    <p:anim calcmode="lin" valueType="num">
                                      <p:cBhvr additive="base">
                                        <p:cTn id="7" dur="500" fill="hold">
                                          <p:stCondLst>
                                            <p:cond delay="0"/>
                                          </p:stCondLst>
                                        </p:cTn>
                                        <p:tgtEl>
                                          <p:spTgt spid="109587"/>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1095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ahoma" pitchFamily="34" charset="0"/>
          <a:ea typeface="標楷體" pitchFamily="65" charset="-120"/>
        </a:defRPr>
      </a:lvl2pPr>
      <a:lvl3pPr algn="l" rtl="0" eaLnBrk="0" fontAlgn="base" hangingPunct="0">
        <a:spcBef>
          <a:spcPct val="0"/>
        </a:spcBef>
        <a:spcAft>
          <a:spcPct val="0"/>
        </a:spcAft>
        <a:defRPr kumimoji="1" sz="3600">
          <a:solidFill>
            <a:schemeClr val="tx2"/>
          </a:solidFill>
          <a:latin typeface="Tahoma" pitchFamily="34" charset="0"/>
          <a:ea typeface="標楷體" pitchFamily="65" charset="-120"/>
        </a:defRPr>
      </a:lvl3pPr>
      <a:lvl4pPr algn="l" rtl="0" eaLnBrk="0" fontAlgn="base" hangingPunct="0">
        <a:spcBef>
          <a:spcPct val="0"/>
        </a:spcBef>
        <a:spcAft>
          <a:spcPct val="0"/>
        </a:spcAft>
        <a:defRPr kumimoji="1" sz="3600">
          <a:solidFill>
            <a:schemeClr val="tx2"/>
          </a:solidFill>
          <a:latin typeface="Tahoma" pitchFamily="34" charset="0"/>
          <a:ea typeface="標楷體" pitchFamily="65" charset="-120"/>
        </a:defRPr>
      </a:lvl4pPr>
      <a:lvl5pPr algn="l" rtl="0" eaLnBrk="0" fontAlgn="base" hangingPunct="0">
        <a:spcBef>
          <a:spcPct val="0"/>
        </a:spcBef>
        <a:spcAft>
          <a:spcPct val="0"/>
        </a:spcAft>
        <a:defRPr kumimoji="1" sz="3600">
          <a:solidFill>
            <a:schemeClr val="tx2"/>
          </a:solidFill>
          <a:latin typeface="Tahoma" pitchFamily="34" charset="0"/>
          <a:ea typeface="標楷體" pitchFamily="65" charset="-120"/>
        </a:defRPr>
      </a:lvl5pPr>
      <a:lvl6pPr marL="457200" algn="l" rtl="0" fontAlgn="base">
        <a:spcBef>
          <a:spcPct val="0"/>
        </a:spcBef>
        <a:spcAft>
          <a:spcPct val="0"/>
        </a:spcAft>
        <a:defRPr kumimoji="1" sz="3600">
          <a:solidFill>
            <a:schemeClr val="tx2"/>
          </a:solidFill>
          <a:latin typeface="Tahoma" pitchFamily="34" charset="0"/>
          <a:ea typeface="標楷體" pitchFamily="65" charset="-120"/>
        </a:defRPr>
      </a:lvl6pPr>
      <a:lvl7pPr marL="914400" algn="l" rtl="0" fontAlgn="base">
        <a:spcBef>
          <a:spcPct val="0"/>
        </a:spcBef>
        <a:spcAft>
          <a:spcPct val="0"/>
        </a:spcAft>
        <a:defRPr kumimoji="1" sz="3600">
          <a:solidFill>
            <a:schemeClr val="tx2"/>
          </a:solidFill>
          <a:latin typeface="Tahoma" pitchFamily="34" charset="0"/>
          <a:ea typeface="標楷體" pitchFamily="65" charset="-120"/>
        </a:defRPr>
      </a:lvl7pPr>
      <a:lvl8pPr marL="1371600" algn="l" rtl="0" fontAlgn="base">
        <a:spcBef>
          <a:spcPct val="0"/>
        </a:spcBef>
        <a:spcAft>
          <a:spcPct val="0"/>
        </a:spcAft>
        <a:defRPr kumimoji="1" sz="3600">
          <a:solidFill>
            <a:schemeClr val="tx2"/>
          </a:solidFill>
          <a:latin typeface="Tahoma" pitchFamily="34" charset="0"/>
          <a:ea typeface="標楷體" pitchFamily="65" charset="-120"/>
        </a:defRPr>
      </a:lvl8pPr>
      <a:lvl9pPr marL="1828800" algn="l" rtl="0" fontAlgn="base">
        <a:spcBef>
          <a:spcPct val="0"/>
        </a:spcBef>
        <a:spcAft>
          <a:spcPct val="0"/>
        </a:spcAft>
        <a:defRPr kumimoji="1" sz="3600">
          <a:solidFill>
            <a:schemeClr val="tx2"/>
          </a:solidFill>
          <a:latin typeface="Tahoma" pitchFamily="34" charset="0"/>
          <a:ea typeface="標楷體" pitchFamily="65" charset="-120"/>
        </a:defRPr>
      </a:lvl9pPr>
    </p:titleStyle>
    <p:body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20013;&#36639;&#36890;&#22577;&#27969;&#31243;&#20462;&#20844;&#25991;.pdf" TargetMode="External"/><Relationship Id="rId1" Type="http://schemas.openxmlformats.org/officeDocument/2006/relationships/slideLayout" Target="../slideLayouts/slideLayout7.xml"/><Relationship Id="rId4" Type="http://schemas.openxmlformats.org/officeDocument/2006/relationships/hyperlink" Target="&#20013;&#36639;&#36890;&#22577;&#27969;&#31243;&#20462;10208.do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26032;&#29983;&#23601;&#23416;&#31995;&#32113;&#22635;&#22577;&#20844;&#25991;.pdf" TargetMode="External"/><Relationship Id="rId2" Type="http://schemas.openxmlformats.org/officeDocument/2006/relationships/hyperlink" Target="&#26032;&#29983;&#26410;&#20837;&#23416;&#35370;&#26597;&#20844;&#25991;.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34892;&#25991;&#38283;&#35686;&#21578;&#26360;&#31684;&#20363;.doc"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mlss.edu.tw/"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20013;&#36639;&#21407;&#22240;&#35498;&#26126;102.xls"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4294967295"/>
          </p:nvPr>
        </p:nvSpPr>
        <p:spPr>
          <a:xfrm>
            <a:off x="6877050" y="5876925"/>
            <a:ext cx="2266950" cy="360363"/>
          </a:xfrm>
        </p:spPr>
        <p:txBody>
          <a:bodyPr/>
          <a:lstStyle/>
          <a:p>
            <a:pPr eaLnBrk="1" hangingPunct="1"/>
            <a:r>
              <a:rPr lang="en-US" altLang="zh-TW" sz="1600" b="1" dirty="0" smtClean="0">
                <a:latin typeface="Batang" pitchFamily="18" charset="-127"/>
                <a:ea typeface="Batang" pitchFamily="18" charset="-127"/>
              </a:rPr>
              <a:t>2014.08</a:t>
            </a:r>
          </a:p>
        </p:txBody>
      </p:sp>
      <p:sp>
        <p:nvSpPr>
          <p:cNvPr id="2050" name="Rectangle 2"/>
          <p:cNvSpPr>
            <a:spLocks noGrp="1" noChangeArrowheads="1"/>
          </p:cNvSpPr>
          <p:nvPr>
            <p:ph type="ctrTitle" idx="4294967295"/>
          </p:nvPr>
        </p:nvSpPr>
        <p:spPr>
          <a:xfrm>
            <a:off x="827088" y="1700213"/>
            <a:ext cx="6840537" cy="1916112"/>
          </a:xfrm>
        </p:spPr>
        <p:txBody>
          <a:bodyPr anchor="ctr"/>
          <a:lstStyle/>
          <a:p>
            <a:pPr eaLnBrk="1" hangingPunct="1">
              <a:defRPr/>
            </a:pPr>
            <a:r>
              <a:rPr lang="zh-TW" altLang="en-US" sz="5900" smtClean="0">
                <a:solidFill>
                  <a:schemeClr val="tx1"/>
                </a:solidFill>
                <a:latin typeface="標楷體" pitchFamily="65" charset="-120"/>
              </a:rPr>
              <a:t>中輟生通報及</a:t>
            </a:r>
            <a:br>
              <a:rPr lang="zh-TW" altLang="en-US" sz="5900" smtClean="0">
                <a:solidFill>
                  <a:schemeClr val="tx1"/>
                </a:solidFill>
                <a:latin typeface="標楷體" pitchFamily="65" charset="-120"/>
              </a:rPr>
            </a:br>
            <a:r>
              <a:rPr lang="zh-TW" altLang="en-US" sz="5900" smtClean="0">
                <a:solidFill>
                  <a:srgbClr val="FF6699"/>
                </a:solidFill>
                <a:latin typeface="標楷體" pitchFamily="65" charset="-120"/>
              </a:rPr>
              <a:t>    </a:t>
            </a:r>
            <a:r>
              <a:rPr lang="zh-TW" altLang="en-US" sz="5900" smtClean="0">
                <a:solidFill>
                  <a:srgbClr val="FFFF00"/>
                </a:solidFill>
                <a:latin typeface="標楷體" pitchFamily="65" charset="-120"/>
              </a:rPr>
              <a:t>復學輔導作業</a:t>
            </a:r>
            <a:endParaRPr lang="zh-TW" altLang="en-US" sz="5900" smtClean="0">
              <a:solidFill>
                <a:schemeClr val="bg1"/>
              </a:solidFill>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標楷體" pitchFamily="65" charset="-120"/>
            </a:endParaRPr>
          </a:p>
        </p:txBody>
      </p:sp>
      <p:sp>
        <p:nvSpPr>
          <p:cNvPr id="4" name="Rectangle 3"/>
          <p:cNvSpPr txBox="1">
            <a:spLocks noChangeArrowheads="1"/>
          </p:cNvSpPr>
          <p:nvPr/>
        </p:nvSpPr>
        <p:spPr bwMode="auto">
          <a:xfrm>
            <a:off x="5364088" y="4539400"/>
            <a:ext cx="151216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eaLnBrk="1" hangingPunct="1">
              <a:buNone/>
            </a:pPr>
            <a:r>
              <a:rPr lang="zh-TW" altLang="en-US" b="1" dirty="0" smtClean="0">
                <a:latin typeface="+mj-ea"/>
                <a:ea typeface="+mj-ea"/>
              </a:rPr>
              <a:t>蔣美倫</a:t>
            </a:r>
            <a:endParaRPr lang="en-US" altLang="zh-TW" b="1" dirty="0" smtClean="0">
              <a:latin typeface="+mj-ea"/>
              <a:ea typeface="+mj-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ctr"/>
          <a:lstStyle/>
          <a:p>
            <a:pPr eaLnBrk="1" hangingPunct="1"/>
            <a:r>
              <a:rPr lang="zh-TW" altLang="en-US" smtClean="0"/>
              <a:t>中輟生通報及輔導流程</a:t>
            </a:r>
          </a:p>
        </p:txBody>
      </p:sp>
      <p:sp>
        <p:nvSpPr>
          <p:cNvPr id="274435" name="Rectangle 3"/>
          <p:cNvSpPr>
            <a:spLocks noGrp="1" noChangeArrowheads="1"/>
          </p:cNvSpPr>
          <p:nvPr>
            <p:ph idx="4294967295"/>
          </p:nvPr>
        </p:nvSpPr>
        <p:spPr>
          <a:xfrm>
            <a:off x="357188" y="3357563"/>
            <a:ext cx="1571625" cy="1500187"/>
          </a:xfrm>
          <a:solidFill>
            <a:schemeClr val="tx2">
              <a:lumMod val="20000"/>
              <a:lumOff val="80000"/>
            </a:schemeClr>
          </a:solidFill>
        </p:spPr>
        <p:txBody>
          <a:bodyPr/>
          <a:lstStyle/>
          <a:p>
            <a:pPr eaLnBrk="1" hangingPunct="1">
              <a:buFontTx/>
              <a:buNone/>
              <a:defRPr/>
            </a:pPr>
            <a:r>
              <a:rPr lang="zh-TW" altLang="en-US" sz="2400" b="1" smtClean="0">
                <a:solidFill>
                  <a:srgbClr val="000000"/>
                </a:solidFill>
                <a:ea typeface="新細明體" pitchFamily="18" charset="-120"/>
              </a:rPr>
              <a:t>網路通報</a:t>
            </a:r>
          </a:p>
          <a:p>
            <a:pPr eaLnBrk="1" hangingPunct="1">
              <a:buFont typeface="Wingdings" pitchFamily="2" charset="2"/>
              <a:buNone/>
              <a:defRPr/>
            </a:pPr>
            <a:r>
              <a:rPr lang="zh-TW" altLang="en-US" sz="2400" b="1" smtClean="0">
                <a:solidFill>
                  <a:srgbClr val="000000"/>
                </a:solidFill>
                <a:ea typeface="新細明體" pitchFamily="18" charset="-120"/>
              </a:rPr>
              <a:t>書面通報</a:t>
            </a:r>
          </a:p>
          <a:p>
            <a:pPr eaLnBrk="1" hangingPunct="1">
              <a:buFont typeface="Wingdings" pitchFamily="2" charset="2"/>
              <a:buNone/>
              <a:defRPr/>
            </a:pPr>
            <a:r>
              <a:rPr lang="zh-TW" altLang="en-US" sz="2400" b="1" smtClean="0">
                <a:solidFill>
                  <a:srgbClr val="000000"/>
                </a:solidFill>
                <a:ea typeface="新細明體" pitchFamily="18" charset="-120"/>
              </a:rPr>
              <a:t>校內會知</a:t>
            </a:r>
            <a:endParaRPr lang="zh-TW" altLang="en-US" sz="2400" smtClean="0">
              <a:solidFill>
                <a:srgbClr val="000000"/>
              </a:solidFill>
              <a:ea typeface="新細明體" pitchFamily="18" charset="-120"/>
            </a:endParaRPr>
          </a:p>
        </p:txBody>
      </p:sp>
      <p:grpSp>
        <p:nvGrpSpPr>
          <p:cNvPr id="16388" name="Group 2"/>
          <p:cNvGrpSpPr>
            <a:grpSpLocks/>
          </p:cNvGrpSpPr>
          <p:nvPr/>
        </p:nvGrpSpPr>
        <p:grpSpPr bwMode="auto">
          <a:xfrm>
            <a:off x="357188" y="2286000"/>
            <a:ext cx="8786812" cy="2579688"/>
            <a:chOff x="240" y="1570"/>
            <a:chExt cx="5535" cy="1625"/>
          </a:xfrm>
        </p:grpSpPr>
        <p:sp>
          <p:nvSpPr>
            <p:cNvPr id="16392" name="Freeform 3"/>
            <p:cNvSpPr>
              <a:spLocks/>
            </p:cNvSpPr>
            <p:nvPr/>
          </p:nvSpPr>
          <p:spPr bwMode="gray">
            <a:xfrm>
              <a:off x="240" y="1782"/>
              <a:ext cx="5535" cy="1284"/>
            </a:xfrm>
            <a:custGeom>
              <a:avLst/>
              <a:gdLst>
                <a:gd name="T0" fmla="*/ 17 w 5010"/>
                <a:gd name="T1" fmla="*/ 0 h 1284"/>
                <a:gd name="T2" fmla="*/ 10079 w 5010"/>
                <a:gd name="T3" fmla="*/ 6 h 1284"/>
                <a:gd name="T4" fmla="*/ 10079 w 5010"/>
                <a:gd name="T5" fmla="*/ 642 h 1284"/>
                <a:gd name="T6" fmla="*/ 3266 w 5010"/>
                <a:gd name="T7" fmla="*/ 642 h 1284"/>
                <a:gd name="T8" fmla="*/ 3266 w 5010"/>
                <a:gd name="T9" fmla="*/ 1074 h 1284"/>
                <a:gd name="T10" fmla="*/ 12806 w 5010"/>
                <a:gd name="T11" fmla="*/ 1074 h 1284"/>
                <a:gd name="T12" fmla="*/ 12806 w 5010"/>
                <a:gd name="T13" fmla="*/ 966 h 1284"/>
                <a:gd name="T14" fmla="*/ 13572 w 5010"/>
                <a:gd name="T15" fmla="*/ 1129 h 1284"/>
                <a:gd name="T16" fmla="*/ 12822 w 5010"/>
                <a:gd name="T17" fmla="*/ 1284 h 1284"/>
                <a:gd name="T18" fmla="*/ 12822 w 5010"/>
                <a:gd name="T19" fmla="*/ 1170 h 1284"/>
                <a:gd name="T20" fmla="*/ 2990 w 5010"/>
                <a:gd name="T21" fmla="*/ 1188 h 1284"/>
                <a:gd name="T22" fmla="*/ 2972 w 5010"/>
                <a:gd name="T23" fmla="*/ 552 h 1284"/>
                <a:gd name="T24" fmla="*/ 9801 w 5010"/>
                <a:gd name="T25" fmla="*/ 552 h 1284"/>
                <a:gd name="T26" fmla="*/ 9801 w 5010"/>
                <a:gd name="T27" fmla="*/ 120 h 1284"/>
                <a:gd name="T28" fmla="*/ 0 w 5010"/>
                <a:gd name="T29" fmla="*/ 120 h 1284"/>
                <a:gd name="T30" fmla="*/ 17 w 5010"/>
                <a:gd name="T31" fmla="*/ 0 h 1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10"/>
                <a:gd name="T49" fmla="*/ 0 h 1284"/>
                <a:gd name="T50" fmla="*/ 5010 w 5010"/>
                <a:gd name="T51" fmla="*/ 1284 h 1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10" h="1284">
                  <a:moveTo>
                    <a:pt x="6" y="0"/>
                  </a:moveTo>
                  <a:lnTo>
                    <a:pt x="3720" y="6"/>
                  </a:lnTo>
                  <a:lnTo>
                    <a:pt x="3720" y="642"/>
                  </a:lnTo>
                  <a:lnTo>
                    <a:pt x="1206" y="642"/>
                  </a:lnTo>
                  <a:lnTo>
                    <a:pt x="1206" y="1074"/>
                  </a:lnTo>
                  <a:lnTo>
                    <a:pt x="4728" y="1074"/>
                  </a:lnTo>
                  <a:lnTo>
                    <a:pt x="4728" y="966"/>
                  </a:lnTo>
                  <a:lnTo>
                    <a:pt x="5010" y="1129"/>
                  </a:lnTo>
                  <a:lnTo>
                    <a:pt x="4734" y="1284"/>
                  </a:lnTo>
                  <a:lnTo>
                    <a:pt x="4734" y="1170"/>
                  </a:lnTo>
                  <a:lnTo>
                    <a:pt x="1104" y="1188"/>
                  </a:lnTo>
                  <a:lnTo>
                    <a:pt x="1098" y="552"/>
                  </a:lnTo>
                  <a:lnTo>
                    <a:pt x="3618" y="552"/>
                  </a:lnTo>
                  <a:lnTo>
                    <a:pt x="3618" y="120"/>
                  </a:lnTo>
                  <a:lnTo>
                    <a:pt x="0" y="120"/>
                  </a:lnTo>
                  <a:lnTo>
                    <a:pt x="6" y="0"/>
                  </a:lnTo>
                  <a:close/>
                </a:path>
              </a:pathLst>
            </a:custGeom>
            <a:solidFill>
              <a:srgbClr val="C0C0C0"/>
            </a:solidFill>
            <a:ln>
              <a:noFill/>
            </a:ln>
            <a:extLst>
              <a:ext uri="{91240B29-F687-4F45-9708-019B960494DF}">
                <a14:hiddenLine xmlns:a14="http://schemas.microsoft.com/office/drawing/2010/main" w="25400">
                  <a:solidFill>
                    <a:srgbClr val="000000"/>
                  </a:solidFill>
                  <a:round/>
                  <a:headEnd/>
                  <a:tailEnd/>
                </a14:hiddenLine>
              </a:ext>
            </a:extLst>
          </p:spPr>
          <p:txBody>
            <a:bodyPr lIns="45720" tIns="44450" rIns="45720" bIns="44450" anchor="ctr" anchorCtr="1"/>
            <a:lstStyle/>
            <a:p>
              <a:endParaRPr lang="zh-TW" altLang="en-US"/>
            </a:p>
          </p:txBody>
        </p:sp>
        <p:sp>
          <p:nvSpPr>
            <p:cNvPr id="16393" name="Rectangle 4"/>
            <p:cNvSpPr>
              <a:spLocks noChangeArrowheads="1"/>
            </p:cNvSpPr>
            <p:nvPr/>
          </p:nvSpPr>
          <p:spPr bwMode="gray">
            <a:xfrm>
              <a:off x="420" y="1570"/>
              <a:ext cx="998" cy="545"/>
            </a:xfrm>
            <a:prstGeom prst="rect">
              <a:avLst/>
            </a:prstGeom>
            <a:solidFill>
              <a:srgbClr val="FF66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u="sng">
                  <a:solidFill>
                    <a:srgbClr val="000000"/>
                  </a:solidFill>
                  <a:latin typeface="標楷體" pitchFamily="65" charset="-120"/>
                  <a:ea typeface="標楷體" pitchFamily="65" charset="-120"/>
                </a:rPr>
                <a:t>中輟通報</a:t>
              </a:r>
              <a:endParaRPr lang="zh-TW" altLang="en-US" sz="2800" b="1">
                <a:solidFill>
                  <a:srgbClr val="000000"/>
                </a:solidFill>
                <a:latin typeface="標楷體" pitchFamily="65" charset="-120"/>
                <a:ea typeface="標楷體" pitchFamily="65" charset="-120"/>
              </a:endParaRPr>
            </a:p>
          </p:txBody>
        </p:sp>
        <p:sp>
          <p:nvSpPr>
            <p:cNvPr id="16394" name="Rectangle 5"/>
            <p:cNvSpPr>
              <a:spLocks noChangeArrowheads="1"/>
            </p:cNvSpPr>
            <p:nvPr/>
          </p:nvSpPr>
          <p:spPr bwMode="gray">
            <a:xfrm>
              <a:off x="1500" y="1570"/>
              <a:ext cx="1260" cy="545"/>
            </a:xfrm>
            <a:prstGeom prst="rect">
              <a:avLst/>
            </a:prstGeom>
            <a:solidFill>
              <a:srgbClr val="FFC0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a:solidFill>
                    <a:srgbClr val="000000"/>
                  </a:solidFill>
                  <a:latin typeface="標楷體" pitchFamily="65" charset="-120"/>
                  <a:ea typeface="標楷體" pitchFamily="65" charset="-120"/>
                </a:rPr>
                <a:t>診斷及輔導</a:t>
              </a:r>
            </a:p>
          </p:txBody>
        </p:sp>
        <p:sp>
          <p:nvSpPr>
            <p:cNvPr id="16395" name="Rectangle 6"/>
            <p:cNvSpPr>
              <a:spLocks noChangeArrowheads="1"/>
            </p:cNvSpPr>
            <p:nvPr/>
          </p:nvSpPr>
          <p:spPr bwMode="gray">
            <a:xfrm>
              <a:off x="2850" y="1570"/>
              <a:ext cx="1215" cy="545"/>
            </a:xfrm>
            <a:prstGeom prst="rect">
              <a:avLst/>
            </a:prstGeom>
            <a:solidFill>
              <a:srgbClr val="FF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a:solidFill>
                    <a:srgbClr val="000000"/>
                  </a:solidFill>
                  <a:latin typeface="標楷體" pitchFamily="65" charset="-120"/>
                  <a:ea typeface="標楷體" pitchFamily="65" charset="-120"/>
                </a:rPr>
                <a:t>轉介與追蹤</a:t>
              </a:r>
            </a:p>
          </p:txBody>
        </p:sp>
        <p:sp>
          <p:nvSpPr>
            <p:cNvPr id="16396" name="Rectangle 7"/>
            <p:cNvSpPr>
              <a:spLocks noChangeArrowheads="1"/>
            </p:cNvSpPr>
            <p:nvPr/>
          </p:nvSpPr>
          <p:spPr bwMode="gray">
            <a:xfrm>
              <a:off x="1590" y="2649"/>
              <a:ext cx="998" cy="545"/>
            </a:xfrm>
            <a:prstGeom prst="rect">
              <a:avLst/>
            </a:prstGeom>
            <a:solidFill>
              <a:srgbClr val="92D050"/>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u="sng">
                  <a:solidFill>
                    <a:srgbClr val="000000"/>
                  </a:solidFill>
                  <a:latin typeface="標楷體" pitchFamily="65" charset="-120"/>
                  <a:ea typeface="標楷體" pitchFamily="65" charset="-120"/>
                </a:rPr>
                <a:t>尋獲通報</a:t>
              </a:r>
              <a:endParaRPr lang="zh-TW" altLang="en-US" sz="2800" b="1">
                <a:solidFill>
                  <a:srgbClr val="000000"/>
                </a:solidFill>
                <a:latin typeface="標楷體" pitchFamily="65" charset="-120"/>
                <a:ea typeface="標楷體" pitchFamily="65" charset="-120"/>
              </a:endParaRPr>
            </a:p>
          </p:txBody>
        </p:sp>
        <p:sp>
          <p:nvSpPr>
            <p:cNvPr id="16397" name="Rectangle 8"/>
            <p:cNvSpPr>
              <a:spLocks noChangeArrowheads="1"/>
            </p:cNvSpPr>
            <p:nvPr/>
          </p:nvSpPr>
          <p:spPr bwMode="gray">
            <a:xfrm>
              <a:off x="2715" y="2650"/>
              <a:ext cx="1162" cy="545"/>
            </a:xfrm>
            <a:prstGeom prst="rect">
              <a:avLst/>
            </a:prstGeom>
            <a:solidFill>
              <a:srgbClr val="CCFF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a:solidFill>
                    <a:srgbClr val="000000"/>
                  </a:solidFill>
                  <a:latin typeface="標楷體" pitchFamily="65" charset="-120"/>
                  <a:ea typeface="標楷體" pitchFamily="65" charset="-120"/>
                </a:rPr>
                <a:t>復學輔導</a:t>
              </a:r>
            </a:p>
          </p:txBody>
        </p:sp>
        <p:sp>
          <p:nvSpPr>
            <p:cNvPr id="16398" name="Rectangle 9"/>
            <p:cNvSpPr>
              <a:spLocks noChangeArrowheads="1"/>
            </p:cNvSpPr>
            <p:nvPr/>
          </p:nvSpPr>
          <p:spPr bwMode="gray">
            <a:xfrm>
              <a:off x="4020" y="2650"/>
              <a:ext cx="1133" cy="545"/>
            </a:xfrm>
            <a:prstGeom prst="rect">
              <a:avLst/>
            </a:prstGeom>
            <a:solidFill>
              <a:srgbClr val="CC66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b="1" u="sng">
                  <a:solidFill>
                    <a:srgbClr val="000000"/>
                  </a:solidFill>
                  <a:latin typeface="標楷體" pitchFamily="65" charset="-120"/>
                  <a:ea typeface="標楷體" pitchFamily="65" charset="-120"/>
                </a:rPr>
                <a:t>復學通報</a:t>
              </a:r>
              <a:endParaRPr lang="zh-TW" altLang="en-US" sz="2800" b="1">
                <a:solidFill>
                  <a:srgbClr val="000000"/>
                </a:solidFill>
                <a:latin typeface="標楷體" pitchFamily="65" charset="-120"/>
                <a:ea typeface="標楷體" pitchFamily="65" charset="-120"/>
              </a:endParaRPr>
            </a:p>
          </p:txBody>
        </p:sp>
      </p:grpSp>
      <p:cxnSp>
        <p:nvCxnSpPr>
          <p:cNvPr id="21" name="直線接點 20"/>
          <p:cNvCxnSpPr>
            <a:endCxn id="274435" idx="0"/>
          </p:cNvCxnSpPr>
          <p:nvPr/>
        </p:nvCxnSpPr>
        <p:spPr>
          <a:xfrm rot="5400000">
            <a:off x="1035843" y="3250407"/>
            <a:ext cx="214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390" name="Rectangle 3"/>
          <p:cNvSpPr>
            <a:spLocks noChangeArrowheads="1"/>
          </p:cNvSpPr>
          <p:nvPr/>
        </p:nvSpPr>
        <p:spPr bwMode="auto">
          <a:xfrm>
            <a:off x="6588125" y="5084763"/>
            <a:ext cx="1571625" cy="1500187"/>
          </a:xfrm>
          <a:prstGeom prst="rect">
            <a:avLst/>
          </a:prstGeom>
          <a:solidFill>
            <a:srgbClr val="EBF8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spcBef>
                <a:spcPct val="20000"/>
              </a:spcBef>
              <a:buClr>
                <a:schemeClr val="accent1"/>
              </a:buClr>
            </a:pPr>
            <a:r>
              <a:rPr lang="zh-TW" altLang="en-US" sz="2400" b="1">
                <a:solidFill>
                  <a:srgbClr val="000000"/>
                </a:solidFill>
                <a:latin typeface="Tahoma" pitchFamily="34" charset="0"/>
              </a:rPr>
              <a:t>網路通報</a:t>
            </a:r>
          </a:p>
          <a:p>
            <a:pPr eaLnBrk="1" hangingPunct="1">
              <a:spcBef>
                <a:spcPct val="20000"/>
              </a:spcBef>
              <a:buClr>
                <a:schemeClr val="accent1"/>
              </a:buClr>
              <a:buFont typeface="Wingdings" pitchFamily="2" charset="2"/>
              <a:buNone/>
            </a:pPr>
            <a:r>
              <a:rPr lang="zh-TW" altLang="en-US" sz="2400" b="1">
                <a:solidFill>
                  <a:srgbClr val="000000"/>
                </a:solidFill>
                <a:latin typeface="Tahoma" pitchFamily="34" charset="0"/>
              </a:rPr>
              <a:t>書面通報</a:t>
            </a:r>
          </a:p>
          <a:p>
            <a:pPr eaLnBrk="1" hangingPunct="1">
              <a:spcBef>
                <a:spcPct val="20000"/>
              </a:spcBef>
              <a:buClr>
                <a:schemeClr val="accent1"/>
              </a:buClr>
              <a:buFont typeface="Wingdings" pitchFamily="2" charset="2"/>
              <a:buNone/>
            </a:pPr>
            <a:r>
              <a:rPr lang="zh-TW" altLang="en-US" sz="2400" b="1">
                <a:solidFill>
                  <a:srgbClr val="000000"/>
                </a:solidFill>
                <a:latin typeface="Tahoma" pitchFamily="34" charset="0"/>
              </a:rPr>
              <a:t>校內會知</a:t>
            </a:r>
            <a:endParaRPr lang="zh-TW" altLang="en-US" sz="2400">
              <a:solidFill>
                <a:srgbClr val="000000"/>
              </a:solidFill>
              <a:latin typeface="Tahoma" pitchFamily="34" charset="0"/>
            </a:endParaRPr>
          </a:p>
        </p:txBody>
      </p:sp>
      <p:cxnSp>
        <p:nvCxnSpPr>
          <p:cNvPr id="3" name="直線接點 20"/>
          <p:cNvCxnSpPr/>
          <p:nvPr/>
        </p:nvCxnSpPr>
        <p:spPr>
          <a:xfrm rot="5400000">
            <a:off x="7266781" y="4977607"/>
            <a:ext cx="214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http://pica.nipic.com/2007-08-20/200782017166948_2.jpg">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953" y="5537254"/>
            <a:ext cx="671014" cy="707886"/>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hlinkClick r:id="rId4" action="ppaction://hlinkfile"/>
          </p:cNvPr>
          <p:cNvSpPr txBox="1"/>
          <p:nvPr/>
        </p:nvSpPr>
        <p:spPr>
          <a:xfrm>
            <a:off x="1199966" y="5537254"/>
            <a:ext cx="4577060" cy="707886"/>
          </a:xfrm>
          <a:prstGeom prst="rect">
            <a:avLst/>
          </a:prstGeom>
          <a:solidFill>
            <a:schemeClr val="tx2"/>
          </a:solidFill>
        </p:spPr>
        <p:txBody>
          <a:bodyPr wrap="square" rtlCol="0">
            <a:spAutoFit/>
          </a:bodyPr>
          <a:lstStyle/>
          <a:p>
            <a:r>
              <a:rPr lang="zh-TW" altLang="en-US" sz="2000" dirty="0">
                <a:solidFill>
                  <a:schemeClr val="bg1"/>
                </a:solidFill>
                <a:latin typeface="新細明體" panose="02020300000000000000" pitchFamily="18" charset="-120"/>
              </a:rPr>
              <a:t>依據</a:t>
            </a:r>
            <a:r>
              <a:rPr lang="zh-TW" altLang="en-US" sz="2000" dirty="0" smtClean="0">
                <a:solidFill>
                  <a:schemeClr val="bg1"/>
                </a:solidFill>
                <a:latin typeface="新細明體" panose="02020300000000000000" pitchFamily="18" charset="-120"/>
              </a:rPr>
              <a:t>：</a:t>
            </a:r>
            <a:r>
              <a:rPr lang="zh-TW" altLang="zh-TW" sz="2000" dirty="0">
                <a:solidFill>
                  <a:schemeClr val="bg1"/>
                </a:solidFill>
                <a:latin typeface="新細明體" panose="02020300000000000000" pitchFamily="18" charset="-120"/>
              </a:rPr>
              <a:t>臺北市國民中小學中途輟學學生通報及復學輔導處理流程圖</a:t>
            </a:r>
            <a:endParaRPr lang="zh-TW" altLang="en-US" sz="2000" dirty="0">
              <a:solidFill>
                <a:schemeClr val="bg1"/>
              </a:solidFill>
              <a:latin typeface="新細明體" panose="02020300000000000000" pitchFamily="18" charset="-12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42913" y="103188"/>
            <a:ext cx="8016875" cy="949325"/>
          </a:xfrm>
        </p:spPr>
        <p:txBody>
          <a:bodyPr anchor="ctr"/>
          <a:lstStyle/>
          <a:p>
            <a:pPr eaLnBrk="1" hangingPunct="1"/>
            <a:r>
              <a:rPr lang="zh-TW" altLang="en-US" smtClean="0"/>
              <a:t>中輟生的定義</a:t>
            </a:r>
          </a:p>
        </p:txBody>
      </p:sp>
      <p:sp>
        <p:nvSpPr>
          <p:cNvPr id="17411" name="Rectangle 3"/>
          <p:cNvSpPr>
            <a:spLocks noGrp="1" noChangeArrowheads="1"/>
          </p:cNvSpPr>
          <p:nvPr>
            <p:ph idx="4294967295"/>
          </p:nvPr>
        </p:nvSpPr>
        <p:spPr>
          <a:xfrm>
            <a:off x="1187450" y="1196975"/>
            <a:ext cx="7532688" cy="4737100"/>
          </a:xfrm>
        </p:spPr>
        <p:txBody>
          <a:bodyPr/>
          <a:lstStyle/>
          <a:p>
            <a:pPr eaLnBrk="1" hangingPunct="1">
              <a:spcBef>
                <a:spcPct val="0"/>
              </a:spcBef>
            </a:pPr>
            <a:r>
              <a:rPr lang="zh-TW" altLang="en-US" sz="2800" b="1" smtClean="0">
                <a:solidFill>
                  <a:srgbClr val="FFFF99"/>
                </a:solidFill>
                <a:latin typeface="標楷體" pitchFamily="65" charset="-120"/>
              </a:rPr>
              <a:t>第一類：</a:t>
            </a:r>
            <a:r>
              <a:rPr lang="zh-TW" altLang="en-US" sz="2800" b="1" smtClean="0"/>
              <a:t>未經請假、</a:t>
            </a:r>
            <a:r>
              <a:rPr lang="zh-TW" altLang="en-US" sz="2800" b="1" u="sng" smtClean="0">
                <a:solidFill>
                  <a:schemeClr val="hlink"/>
                </a:solidFill>
              </a:rPr>
              <a:t>請假未獲准</a:t>
            </a:r>
            <a:r>
              <a:rPr lang="zh-TW" altLang="en-US" sz="2800" b="1" smtClean="0"/>
              <a:t>或不明原因</a:t>
            </a:r>
          </a:p>
          <a:p>
            <a:pPr eaLnBrk="1" hangingPunct="1">
              <a:spcBef>
                <a:spcPct val="0"/>
              </a:spcBef>
              <a:buFontTx/>
              <a:buNone/>
            </a:pPr>
            <a:r>
              <a:rPr lang="zh-TW" altLang="en-US" sz="2800" b="1" smtClean="0"/>
              <a:t>                 未到校上課連續達三日以上。</a:t>
            </a:r>
            <a:endParaRPr lang="zh-TW" altLang="en-US" sz="2800" b="1" smtClean="0">
              <a:latin typeface="標楷體" pitchFamily="65" charset="-120"/>
            </a:endParaRPr>
          </a:p>
          <a:p>
            <a:pPr eaLnBrk="1" hangingPunct="1"/>
            <a:r>
              <a:rPr lang="zh-TW" altLang="en-US" sz="2800" b="1" smtClean="0">
                <a:solidFill>
                  <a:srgbClr val="FFFF99"/>
                </a:solidFill>
                <a:latin typeface="標楷體" pitchFamily="65" charset="-120"/>
              </a:rPr>
              <a:t>第二類：</a:t>
            </a:r>
            <a:r>
              <a:rPr lang="zh-TW" altLang="en-US" sz="2800" b="1" smtClean="0">
                <a:latin typeface="標楷體" pitchFamily="65" charset="-120"/>
              </a:rPr>
              <a:t>學期開學未到校註冊達</a:t>
            </a:r>
            <a:r>
              <a:rPr lang="en-US" altLang="zh-TW" sz="2800" b="1" smtClean="0">
                <a:latin typeface="標楷體" pitchFamily="65" charset="-120"/>
              </a:rPr>
              <a:t>3</a:t>
            </a:r>
            <a:r>
              <a:rPr lang="zh-TW" altLang="en-US" sz="2800" b="1" smtClean="0">
                <a:latin typeface="標楷體" pitchFamily="65" charset="-120"/>
              </a:rPr>
              <a:t>日以上</a:t>
            </a:r>
          </a:p>
          <a:p>
            <a:pPr eaLnBrk="1" hangingPunct="1">
              <a:spcBef>
                <a:spcPct val="0"/>
              </a:spcBef>
              <a:buFont typeface="Wingdings" pitchFamily="2" charset="2"/>
              <a:buNone/>
            </a:pPr>
            <a:r>
              <a:rPr lang="zh-TW" altLang="en-US" sz="2800" b="1" smtClean="0">
                <a:latin typeface="標楷體" pitchFamily="65" charset="-120"/>
              </a:rPr>
              <a:t>          之學生</a:t>
            </a:r>
          </a:p>
          <a:p>
            <a:pPr eaLnBrk="1" hangingPunct="1">
              <a:spcBef>
                <a:spcPct val="0"/>
              </a:spcBef>
              <a:buFont typeface="Wingdings" pitchFamily="2" charset="2"/>
              <a:buNone/>
            </a:pPr>
            <a:r>
              <a:rPr lang="zh-TW" altLang="en-US" sz="2800" b="1" smtClean="0">
                <a:latin typeface="標楷體" pitchFamily="65" charset="-120"/>
              </a:rPr>
              <a:t>          </a:t>
            </a:r>
            <a:r>
              <a:rPr lang="en-US" altLang="zh-TW" sz="2800" b="1" smtClean="0">
                <a:latin typeface="標楷體" pitchFamily="65" charset="-120"/>
              </a:rPr>
              <a:t>〈</a:t>
            </a:r>
            <a:r>
              <a:rPr lang="zh-TW" altLang="en-US" sz="2800" b="1" smtClean="0">
                <a:latin typeface="標楷體" pitchFamily="65" charset="-120"/>
              </a:rPr>
              <a:t>含</a:t>
            </a:r>
            <a:r>
              <a:rPr lang="zh-TW" altLang="en-US" sz="2800" b="1" smtClean="0">
                <a:solidFill>
                  <a:schemeClr val="hlink"/>
                </a:solidFill>
                <a:latin typeface="標楷體" pitchFamily="65" charset="-120"/>
              </a:rPr>
              <a:t>新生未入學</a:t>
            </a:r>
            <a:r>
              <a:rPr lang="zh-TW" altLang="en-US" sz="2800" b="1" smtClean="0">
                <a:latin typeface="標楷體" pitchFamily="65" charset="-120"/>
              </a:rPr>
              <a:t>通報子系統</a:t>
            </a:r>
            <a:r>
              <a:rPr lang="en-US" altLang="zh-TW" sz="2800" b="1" smtClean="0">
                <a:latin typeface="標楷體" pitchFamily="65" charset="-120"/>
              </a:rPr>
              <a:t>〉</a:t>
            </a:r>
          </a:p>
          <a:p>
            <a:pPr eaLnBrk="1" hangingPunct="1"/>
            <a:r>
              <a:rPr lang="zh-TW" altLang="en-US" sz="2800" b="1" smtClean="0">
                <a:solidFill>
                  <a:srgbClr val="FFFF99"/>
                </a:solidFill>
                <a:latin typeface="標楷體" pitchFamily="65" charset="-120"/>
              </a:rPr>
              <a:t>第三類：</a:t>
            </a:r>
            <a:r>
              <a:rPr lang="zh-TW" altLang="en-US" sz="2800" b="1" smtClean="0">
                <a:latin typeface="標楷體" pitchFamily="65" charset="-120"/>
              </a:rPr>
              <a:t>轉學時未向轉入學校報到</a:t>
            </a:r>
          </a:p>
          <a:p>
            <a:pPr eaLnBrk="1" hangingPunct="1">
              <a:buFont typeface="Wingdings" pitchFamily="2" charset="2"/>
              <a:buNone/>
            </a:pPr>
            <a:r>
              <a:rPr lang="zh-TW" altLang="en-US" sz="2800" b="1" smtClean="0">
                <a:latin typeface="標楷體" pitchFamily="65" charset="-120"/>
              </a:rPr>
              <a:t>          達</a:t>
            </a:r>
            <a:r>
              <a:rPr lang="en-US" altLang="zh-TW" sz="2800" b="1" smtClean="0">
                <a:latin typeface="標楷體" pitchFamily="65" charset="-120"/>
              </a:rPr>
              <a:t>3</a:t>
            </a:r>
            <a:r>
              <a:rPr lang="zh-TW" altLang="en-US" sz="2800" b="1" smtClean="0">
                <a:latin typeface="標楷體" pitchFamily="65" charset="-120"/>
              </a:rPr>
              <a:t>日以上之學生</a:t>
            </a:r>
          </a:p>
          <a:p>
            <a:pPr eaLnBrk="1" hangingPunct="1">
              <a:spcBef>
                <a:spcPct val="0"/>
              </a:spcBef>
              <a:buFont typeface="Wingdings" pitchFamily="2" charset="2"/>
              <a:buNone/>
            </a:pPr>
            <a:r>
              <a:rPr lang="zh-TW" altLang="en-US" sz="2800" b="1" smtClean="0">
                <a:latin typeface="標楷體" pitchFamily="65" charset="-120"/>
              </a:rPr>
              <a:t>          </a:t>
            </a:r>
            <a:r>
              <a:rPr lang="en-US" altLang="zh-TW" sz="2800" b="1" smtClean="0">
                <a:latin typeface="標楷體" pitchFamily="65" charset="-120"/>
              </a:rPr>
              <a:t>〈</a:t>
            </a:r>
            <a:r>
              <a:rPr lang="zh-TW" altLang="en-US" sz="2800" b="1" smtClean="0">
                <a:latin typeface="標楷體" pitchFamily="65" charset="-120"/>
              </a:rPr>
              <a:t>權責在</a:t>
            </a:r>
            <a:r>
              <a:rPr lang="zh-TW" altLang="en-US" sz="2800" b="1" smtClean="0">
                <a:solidFill>
                  <a:schemeClr val="hlink"/>
                </a:solidFill>
                <a:latin typeface="標楷體" pitchFamily="65" charset="-120"/>
              </a:rPr>
              <a:t>原轉出學校</a:t>
            </a:r>
            <a:r>
              <a:rPr lang="en-US" altLang="zh-TW" sz="2800" b="1" smtClean="0">
                <a:latin typeface="標楷體" pitchFamily="65" charset="-120"/>
              </a:rPr>
              <a:t>〉</a:t>
            </a:r>
          </a:p>
          <a:p>
            <a:pPr eaLnBrk="1" hangingPunct="1">
              <a:spcBef>
                <a:spcPct val="30000"/>
              </a:spcBef>
            </a:pPr>
            <a:r>
              <a:rPr lang="zh-TW" altLang="en-US" sz="2800" b="1" smtClean="0">
                <a:solidFill>
                  <a:srgbClr val="FFFF99"/>
                </a:solidFill>
                <a:latin typeface="標楷體" pitchFamily="65" charset="-120"/>
              </a:rPr>
              <a:t>第四類：</a:t>
            </a:r>
            <a:r>
              <a:rPr lang="zh-TW" altLang="en-US" sz="2800" b="1" smtClean="0">
                <a:latin typeface="標楷體" pitchFamily="65" charset="-120"/>
              </a:rPr>
              <a:t>其他原因失學者</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539750" y="1484313"/>
            <a:ext cx="8135938" cy="2303462"/>
          </a:xfrm>
        </p:spPr>
        <p:txBody>
          <a:bodyPr anchor="ctr"/>
          <a:lstStyle/>
          <a:p>
            <a:pPr eaLnBrk="1" hangingPunct="1">
              <a:defRPr/>
            </a:pPr>
            <a:r>
              <a:rPr lang="zh-TW" altLang="en-US" b="1" dirty="0" smtClean="0">
                <a:solidFill>
                  <a:srgbClr val="FF9900"/>
                </a:solidFill>
                <a:effectLst>
                  <a:outerShdw blurRad="38100" dist="38100" dir="2700000" algn="tl">
                    <a:srgbClr val="FFFFFF"/>
                  </a:outerShdw>
                </a:effectLst>
              </a:rPr>
              <a:t>第一類：生教組</a:t>
            </a:r>
            <a:br>
              <a:rPr lang="zh-TW" altLang="en-US" b="1" dirty="0" smtClean="0">
                <a:solidFill>
                  <a:srgbClr val="FF9900"/>
                </a:solidFill>
                <a:effectLst>
                  <a:outerShdw blurRad="38100" dist="38100" dir="2700000" algn="tl">
                    <a:srgbClr val="FFFFFF"/>
                  </a:outerShdw>
                </a:effectLst>
              </a:rPr>
            </a:br>
            <a:r>
              <a:rPr lang="zh-TW" altLang="en-US" b="1" dirty="0" smtClean="0">
                <a:solidFill>
                  <a:srgbClr val="FF9900"/>
                </a:solidFill>
                <a:effectLst>
                  <a:outerShdw blurRad="38100" dist="38100" dir="2700000" algn="tl">
                    <a:srgbClr val="FFFFFF"/>
                  </a:outerShdw>
                </a:effectLst>
              </a:rPr>
              <a:t/>
            </a:r>
            <a:br>
              <a:rPr lang="zh-TW" altLang="en-US" b="1" dirty="0" smtClean="0">
                <a:solidFill>
                  <a:srgbClr val="FF9900"/>
                </a:solidFill>
                <a:effectLst>
                  <a:outerShdw blurRad="38100" dist="38100" dir="2700000" algn="tl">
                    <a:srgbClr val="FFFFFF"/>
                  </a:outerShdw>
                </a:effectLst>
              </a:rPr>
            </a:br>
            <a:r>
              <a:rPr lang="zh-TW" altLang="en-US" b="1" dirty="0" smtClean="0">
                <a:solidFill>
                  <a:srgbClr val="FF9900"/>
                </a:solidFill>
                <a:effectLst>
                  <a:outerShdw blurRad="38100" dist="38100" dir="2700000" algn="tl">
                    <a:srgbClr val="FFFFFF"/>
                  </a:outerShdw>
                </a:effectLst>
              </a:rPr>
              <a:t>第二</a:t>
            </a:r>
            <a:r>
              <a:rPr lang="en-US" altLang="zh-TW" b="1" dirty="0" smtClean="0">
                <a:solidFill>
                  <a:srgbClr val="FF9900"/>
                </a:solidFill>
                <a:effectLst>
                  <a:outerShdw blurRad="38100" dist="38100" dir="2700000" algn="tl">
                    <a:srgbClr val="FFFFFF"/>
                  </a:outerShdw>
                </a:effectLst>
              </a:rPr>
              <a:t>~</a:t>
            </a:r>
            <a:r>
              <a:rPr lang="zh-TW" altLang="en-US" b="1" dirty="0" smtClean="0">
                <a:solidFill>
                  <a:srgbClr val="FF9900"/>
                </a:solidFill>
                <a:effectLst>
                  <a:outerShdw blurRad="38100" dist="38100" dir="2700000" algn="tl">
                    <a:srgbClr val="FFFFFF"/>
                  </a:outerShdw>
                </a:effectLst>
              </a:rPr>
              <a:t>四類：註冊組</a:t>
            </a:r>
            <a:endParaRPr lang="en-US" altLang="zh-TW" b="1" dirty="0" smtClean="0">
              <a:solidFill>
                <a:srgbClr val="FF9900"/>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nchor="ctr"/>
          <a:lstStyle/>
          <a:p>
            <a:pPr eaLnBrk="1" hangingPunct="1"/>
            <a:r>
              <a:rPr lang="zh-TW" altLang="en-US" smtClean="0"/>
              <a:t>學生總數維護─註冊組</a:t>
            </a:r>
          </a:p>
        </p:txBody>
      </p:sp>
      <p:sp>
        <p:nvSpPr>
          <p:cNvPr id="352259" name="Rectangle 3"/>
          <p:cNvSpPr>
            <a:spLocks noGrp="1" noChangeArrowheads="1"/>
          </p:cNvSpPr>
          <p:nvPr>
            <p:ph idx="4294967295"/>
          </p:nvPr>
        </p:nvSpPr>
        <p:spPr>
          <a:xfrm>
            <a:off x="1139825" y="1325563"/>
            <a:ext cx="7002463" cy="4546600"/>
          </a:xfrm>
        </p:spPr>
        <p:txBody>
          <a:bodyPr/>
          <a:lstStyle/>
          <a:p>
            <a:pPr eaLnBrk="1" hangingPunct="1"/>
            <a:r>
              <a:rPr lang="zh-TW" altLang="en-US" sz="2800" dirty="0" smtClean="0">
                <a:latin typeface="標楷體" pitchFamily="65" charset="-120"/>
              </a:rPr>
              <a:t>請各校註冊組長每學期</a:t>
            </a:r>
            <a:r>
              <a:rPr lang="zh-TW" altLang="en-US" sz="2800" b="1" u="sng" dirty="0" smtClean="0">
                <a:solidFill>
                  <a:srgbClr val="FFFF00"/>
                </a:solidFill>
                <a:latin typeface="標楷體" pitchFamily="65" charset="-120"/>
              </a:rPr>
              <a:t>開學三週內</a:t>
            </a:r>
            <a:r>
              <a:rPr lang="zh-TW" altLang="en-US" sz="2800" dirty="0" smtClean="0">
                <a:latin typeface="標楷體" pitchFamily="65" charset="-120"/>
              </a:rPr>
              <a:t>務必至「系統參數維護／</a:t>
            </a:r>
            <a:r>
              <a:rPr lang="zh-TW" altLang="en-US" sz="2800" dirty="0" smtClean="0">
                <a:solidFill>
                  <a:srgbClr val="FFFF00"/>
                </a:solidFill>
                <a:latin typeface="標楷體" pitchFamily="65" charset="-120"/>
              </a:rPr>
              <a:t>學生總數維護</a:t>
            </a:r>
            <a:r>
              <a:rPr lang="zh-TW" altLang="en-US" sz="2800" dirty="0" smtClean="0">
                <a:latin typeface="標楷體" pitchFamily="65" charset="-120"/>
              </a:rPr>
              <a:t>」內輸入相關資料。</a:t>
            </a:r>
            <a:r>
              <a:rPr lang="en-US" altLang="zh-TW" sz="2800" dirty="0" smtClean="0">
                <a:latin typeface="標楷體" pitchFamily="65" charset="-120"/>
              </a:rPr>
              <a:t>(</a:t>
            </a:r>
            <a:r>
              <a:rPr lang="zh-TW" altLang="en-US" sz="2800" dirty="0" smtClean="0">
                <a:latin typeface="標楷體" pitchFamily="65" charset="-120"/>
              </a:rPr>
              <a:t>今年請於</a:t>
            </a:r>
            <a:r>
              <a:rPr lang="en-US" altLang="zh-TW" sz="2800" dirty="0" smtClean="0">
                <a:latin typeface="標楷體" pitchFamily="65" charset="-120"/>
              </a:rPr>
              <a:t>9</a:t>
            </a:r>
            <a:r>
              <a:rPr lang="zh-TW" altLang="en-US" sz="2800" dirty="0" smtClean="0">
                <a:latin typeface="標楷體" pitchFamily="65" charset="-120"/>
              </a:rPr>
              <a:t>月</a:t>
            </a:r>
            <a:r>
              <a:rPr lang="en-US" altLang="zh-TW" sz="2800" dirty="0" smtClean="0">
                <a:latin typeface="標楷體" pitchFamily="65" charset="-120"/>
              </a:rPr>
              <a:t>23</a:t>
            </a:r>
            <a:r>
              <a:rPr lang="zh-TW" altLang="en-US" sz="2800" dirty="0" smtClean="0">
                <a:latin typeface="標楷體" pitchFamily="65" charset="-120"/>
              </a:rPr>
              <a:t>日前輸入</a:t>
            </a:r>
            <a:r>
              <a:rPr lang="en-US" altLang="zh-TW" sz="2800" dirty="0" smtClean="0">
                <a:latin typeface="標楷體" pitchFamily="65" charset="-120"/>
              </a:rPr>
              <a:t>)</a:t>
            </a:r>
          </a:p>
          <a:p>
            <a:pPr eaLnBrk="1" hangingPunct="1"/>
            <a:endParaRPr lang="zh-TW" altLang="en-US" sz="2800" dirty="0" smtClean="0">
              <a:latin typeface="標楷體" pitchFamily="65" charset="-120"/>
            </a:endParaRPr>
          </a:p>
          <a:p>
            <a:pPr eaLnBrk="1" hangingPunct="1"/>
            <a:r>
              <a:rPr lang="zh-TW" altLang="en-US" sz="2800" dirty="0" smtClean="0">
                <a:latin typeface="標楷體" pitchFamily="65" charset="-120"/>
              </a:rPr>
              <a:t>請學校於登錄該校學生總數時，亦需同步登錄校內</a:t>
            </a:r>
            <a:r>
              <a:rPr lang="zh-TW" altLang="en-US" sz="2800" b="1" dirty="0" smtClean="0">
                <a:solidFill>
                  <a:srgbClr val="FFFF00"/>
                </a:solidFill>
                <a:latin typeface="標楷體" pitchFamily="65" charset="-120"/>
              </a:rPr>
              <a:t>原住民</a:t>
            </a:r>
            <a:r>
              <a:rPr lang="zh-TW" altLang="en-US" sz="2800" dirty="0" smtClean="0">
                <a:latin typeface="標楷體" pitchFamily="65" charset="-120"/>
              </a:rPr>
              <a:t>及</a:t>
            </a:r>
            <a:r>
              <a:rPr lang="zh-TW" altLang="en-US" sz="2800" b="1" dirty="0" smtClean="0">
                <a:solidFill>
                  <a:srgbClr val="FFFF00"/>
                </a:solidFill>
                <a:latin typeface="標楷體" pitchFamily="65" charset="-120"/>
              </a:rPr>
              <a:t>外配子女</a:t>
            </a:r>
            <a:r>
              <a:rPr lang="zh-TW" altLang="en-US" sz="2800" dirty="0" smtClean="0">
                <a:latin typeface="標楷體" pitchFamily="65" charset="-120"/>
              </a:rPr>
              <a:t>學生人數。</a:t>
            </a:r>
          </a:p>
          <a:p>
            <a:pPr eaLnBrk="1" hangingPunct="1">
              <a:lnSpc>
                <a:spcPct val="90000"/>
              </a:lnSpc>
            </a:pPr>
            <a:endParaRPr lang="en-US" altLang="zh-TW" sz="2800" dirty="0" smtClean="0">
              <a:latin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slide(fromBottom)">
                                      <p:cBhvr>
                                        <p:cTn id="7" dur="500"/>
                                        <p:tgtEl>
                                          <p:spTgt spid="352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52259">
                                            <p:txEl>
                                              <p:pRg st="2" end="2"/>
                                            </p:txEl>
                                          </p:spTgt>
                                        </p:tgtEl>
                                        <p:attrNameLst>
                                          <p:attrName>style.visibility</p:attrName>
                                        </p:attrNameLst>
                                      </p:cBhvr>
                                      <p:to>
                                        <p:strVal val="visible"/>
                                      </p:to>
                                    </p:set>
                                    <p:animEffect transition="in" filter="slide(fromBottom)">
                                      <p:cBhvr>
                                        <p:cTn id="12" dur="500"/>
                                        <p:tgtEl>
                                          <p:spTgt spid="35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nchor="ctr"/>
          <a:lstStyle/>
          <a:p>
            <a:pPr eaLnBrk="1" hangingPunct="1"/>
            <a:endParaRPr lang="zh-TW" altLang="zh-TW" smtClean="0">
              <a:ea typeface="新細明體" pitchFamily="18" charset="-120"/>
            </a:endParaRPr>
          </a:p>
        </p:txBody>
      </p:sp>
      <p:sp>
        <p:nvSpPr>
          <p:cNvPr id="28675" name="Rectangle 3"/>
          <p:cNvSpPr>
            <a:spLocks noGrp="1" noChangeArrowheads="1"/>
          </p:cNvSpPr>
          <p:nvPr>
            <p:ph idx="4294967295"/>
          </p:nvPr>
        </p:nvSpPr>
        <p:spPr>
          <a:xfrm>
            <a:off x="468313" y="1268413"/>
            <a:ext cx="7416800" cy="4206875"/>
          </a:xfrm>
        </p:spPr>
        <p:txBody>
          <a:bodyPr/>
          <a:lstStyle/>
          <a:p>
            <a:pPr eaLnBrk="1" hangingPunct="1"/>
            <a:r>
              <a:rPr lang="zh-TW" altLang="en-US" b="1" smtClean="0">
                <a:latin typeface="標楷體" pitchFamily="65" charset="-120"/>
              </a:rPr>
              <a:t>第二類：學期開學未到校註冊達三日</a:t>
            </a:r>
          </a:p>
          <a:p>
            <a:pPr eaLnBrk="1" hangingPunct="1">
              <a:buFont typeface="Wingdings" pitchFamily="2" charset="2"/>
              <a:buNone/>
            </a:pPr>
            <a:r>
              <a:rPr lang="zh-TW" altLang="en-US" b="1" smtClean="0">
                <a:latin typeface="標楷體" pitchFamily="65" charset="-120"/>
              </a:rPr>
              <a:t>        以上之學生 </a:t>
            </a:r>
            <a:r>
              <a:rPr lang="en-US" altLang="zh-TW" b="1" smtClean="0">
                <a:latin typeface="標楷體" pitchFamily="65" charset="-120"/>
              </a:rPr>
              <a:t>(</a:t>
            </a:r>
            <a:r>
              <a:rPr lang="zh-TW" altLang="en-US" b="1" smtClean="0">
                <a:latin typeface="標楷體" pitchFamily="65" charset="-120"/>
              </a:rPr>
              <a:t>含新生未入學</a:t>
            </a:r>
            <a:r>
              <a:rPr lang="en-US" altLang="zh-TW" b="1" smtClean="0">
                <a:latin typeface="標楷體" pitchFamily="65" charset="-120"/>
              </a:rPr>
              <a:t>)</a:t>
            </a:r>
          </a:p>
          <a:p>
            <a:pPr eaLnBrk="1" hangingPunct="1">
              <a:spcBef>
                <a:spcPct val="40000"/>
              </a:spcBef>
            </a:pPr>
            <a:r>
              <a:rPr lang="zh-TW" altLang="en-US" b="1" smtClean="0">
                <a:latin typeface="標楷體" pitchFamily="65" charset="-120"/>
              </a:rPr>
              <a:t>第三類：轉學時未向轉入學校報到達</a:t>
            </a:r>
          </a:p>
          <a:p>
            <a:pPr eaLnBrk="1" hangingPunct="1">
              <a:buFont typeface="Wingdings" pitchFamily="2" charset="2"/>
              <a:buNone/>
            </a:pPr>
            <a:r>
              <a:rPr lang="zh-TW" altLang="en-US" b="1" smtClean="0">
                <a:latin typeface="標楷體" pitchFamily="65" charset="-120"/>
              </a:rPr>
              <a:t>        三日以上之學生</a:t>
            </a:r>
          </a:p>
          <a:p>
            <a:pPr eaLnBrk="1" hangingPunct="1">
              <a:spcBef>
                <a:spcPct val="40000"/>
              </a:spcBef>
            </a:pPr>
            <a:r>
              <a:rPr lang="zh-TW" altLang="en-US" b="1" smtClean="0">
                <a:latin typeface="標楷體" pitchFamily="65" charset="-120"/>
              </a:rPr>
              <a:t>第四類：其他原因失學者</a:t>
            </a:r>
            <a:endParaRPr lang="zh-TW" altLang="en-US" smtClean="0">
              <a:latin typeface="標楷體" pitchFamily="65" charset="-12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1571625" y="1143000"/>
            <a:ext cx="6929438" cy="5022850"/>
            <a:chOff x="748" y="599"/>
            <a:chExt cx="4310" cy="3285"/>
          </a:xfrm>
        </p:grpSpPr>
        <p:sp>
          <p:nvSpPr>
            <p:cNvPr id="29704" name="Rectangle 11"/>
            <p:cNvSpPr>
              <a:spLocks noChangeArrowheads="1"/>
            </p:cNvSpPr>
            <p:nvPr/>
          </p:nvSpPr>
          <p:spPr bwMode="auto">
            <a:xfrm>
              <a:off x="2034" y="2831"/>
              <a:ext cx="3024" cy="1051"/>
            </a:xfrm>
            <a:prstGeom prst="rect">
              <a:avLst/>
            </a:prstGeom>
            <a:noFill/>
            <a:ln w="2857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9705" name="Rectangle 3"/>
            <p:cNvSpPr>
              <a:spLocks noChangeArrowheads="1"/>
            </p:cNvSpPr>
            <p:nvPr/>
          </p:nvSpPr>
          <p:spPr bwMode="gray">
            <a:xfrm>
              <a:off x="748" y="932"/>
              <a:ext cx="982" cy="394"/>
            </a:xfrm>
            <a:prstGeom prst="rect">
              <a:avLst/>
            </a:prstGeom>
            <a:solidFill>
              <a:srgbClr val="6399AB"/>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9706" name="AutoShape 4"/>
            <p:cNvSpPr>
              <a:spLocks noChangeArrowheads="1"/>
            </p:cNvSpPr>
            <p:nvPr/>
          </p:nvSpPr>
          <p:spPr bwMode="gray">
            <a:xfrm rot="5400000">
              <a:off x="1336" y="993"/>
              <a:ext cx="1061"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51 w 21600"/>
                <a:gd name="T13" fmla="*/ 5124 h 21600"/>
                <a:gd name="T14" fmla="*/ 16449 w 21600"/>
                <a:gd name="T15" fmla="*/ 16476 h 21600"/>
              </a:gdLst>
              <a:ahLst/>
              <a:cxnLst>
                <a:cxn ang="T8">
                  <a:pos x="T0" y="T1"/>
                </a:cxn>
                <a:cxn ang="T9">
                  <a:pos x="T2" y="T3"/>
                </a:cxn>
                <a:cxn ang="T10">
                  <a:pos x="T4" y="T5"/>
                </a:cxn>
                <a:cxn ang="T11">
                  <a:pos x="T6" y="T7"/>
                </a:cxn>
              </a:cxnLst>
              <a:rect l="T12" t="T13" r="T14" b="T15"/>
              <a:pathLst>
                <a:path w="21600" h="21600">
                  <a:moveTo>
                    <a:pt x="0" y="0"/>
                  </a:moveTo>
                  <a:lnTo>
                    <a:pt x="6700" y="21600"/>
                  </a:lnTo>
                  <a:lnTo>
                    <a:pt x="14900" y="21600"/>
                  </a:lnTo>
                  <a:lnTo>
                    <a:pt x="21600" y="0"/>
                  </a:lnTo>
                  <a:lnTo>
                    <a:pt x="0" y="0"/>
                  </a:lnTo>
                  <a:close/>
                </a:path>
              </a:pathLst>
            </a:custGeom>
            <a:gradFill rotWithShape="1">
              <a:gsLst>
                <a:gs pos="0">
                  <a:srgbClr val="6399AB"/>
                </a:gs>
                <a:gs pos="100000">
                  <a:srgbClr val="D2E2E7"/>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p>
              <a:endParaRPr lang="zh-TW" altLang="en-US"/>
            </a:p>
          </p:txBody>
        </p:sp>
        <p:sp>
          <p:nvSpPr>
            <p:cNvPr id="29707" name="Rectangle 5"/>
            <p:cNvSpPr>
              <a:spLocks noChangeArrowheads="1"/>
            </p:cNvSpPr>
            <p:nvPr/>
          </p:nvSpPr>
          <p:spPr bwMode="auto">
            <a:xfrm>
              <a:off x="2002" y="607"/>
              <a:ext cx="3024" cy="1051"/>
            </a:xfrm>
            <a:prstGeom prst="rect">
              <a:avLst/>
            </a:prstGeom>
            <a:noFill/>
            <a:ln w="2857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9708" name="Rectangle 6"/>
            <p:cNvSpPr>
              <a:spLocks noChangeArrowheads="1"/>
            </p:cNvSpPr>
            <p:nvPr/>
          </p:nvSpPr>
          <p:spPr bwMode="gray">
            <a:xfrm>
              <a:off x="748" y="2044"/>
              <a:ext cx="982" cy="393"/>
            </a:xfrm>
            <a:prstGeom prst="rect">
              <a:avLst/>
            </a:prstGeom>
            <a:solidFill>
              <a:srgbClr val="E0AD1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9709" name="AutoShape 7"/>
            <p:cNvSpPr>
              <a:spLocks noChangeArrowheads="1"/>
            </p:cNvSpPr>
            <p:nvPr/>
          </p:nvSpPr>
          <p:spPr bwMode="gray">
            <a:xfrm rot="5400000">
              <a:off x="1337" y="2104"/>
              <a:ext cx="10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55 w 21600"/>
                <a:gd name="T13" fmla="*/ 5124 h 21600"/>
                <a:gd name="T14" fmla="*/ 16445 w 21600"/>
                <a:gd name="T15" fmla="*/ 16476 h 21600"/>
              </a:gdLst>
              <a:ahLst/>
              <a:cxnLst>
                <a:cxn ang="T8">
                  <a:pos x="T0" y="T1"/>
                </a:cxn>
                <a:cxn ang="T9">
                  <a:pos x="T2" y="T3"/>
                </a:cxn>
                <a:cxn ang="T10">
                  <a:pos x="T4" y="T5"/>
                </a:cxn>
                <a:cxn ang="T11">
                  <a:pos x="T6" y="T7"/>
                </a:cxn>
              </a:cxnLst>
              <a:rect l="T12" t="T13" r="T14" b="T15"/>
              <a:pathLst>
                <a:path w="21600" h="21600">
                  <a:moveTo>
                    <a:pt x="0" y="0"/>
                  </a:moveTo>
                  <a:lnTo>
                    <a:pt x="6700" y="21600"/>
                  </a:lnTo>
                  <a:lnTo>
                    <a:pt x="14900" y="21600"/>
                  </a:lnTo>
                  <a:lnTo>
                    <a:pt x="21600" y="0"/>
                  </a:lnTo>
                  <a:lnTo>
                    <a:pt x="0" y="0"/>
                  </a:lnTo>
                  <a:close/>
                </a:path>
              </a:pathLst>
            </a:custGeom>
            <a:gradFill rotWithShape="1">
              <a:gsLst>
                <a:gs pos="0">
                  <a:srgbClr val="E0AD12"/>
                </a:gs>
                <a:gs pos="100000">
                  <a:srgbClr val="F6E8BB"/>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p>
              <a:endParaRPr lang="zh-TW" altLang="en-US"/>
            </a:p>
          </p:txBody>
        </p:sp>
        <p:sp>
          <p:nvSpPr>
            <p:cNvPr id="29710" name="Rectangle 8"/>
            <p:cNvSpPr>
              <a:spLocks noChangeArrowheads="1"/>
            </p:cNvSpPr>
            <p:nvPr/>
          </p:nvSpPr>
          <p:spPr bwMode="auto">
            <a:xfrm>
              <a:off x="2002" y="1719"/>
              <a:ext cx="3024" cy="1050"/>
            </a:xfrm>
            <a:prstGeom prst="rect">
              <a:avLst/>
            </a:prstGeom>
            <a:noFill/>
            <a:ln w="2857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9711" name="Rectangle 9"/>
            <p:cNvSpPr>
              <a:spLocks noChangeArrowheads="1"/>
            </p:cNvSpPr>
            <p:nvPr/>
          </p:nvSpPr>
          <p:spPr bwMode="gray">
            <a:xfrm>
              <a:off x="780" y="3156"/>
              <a:ext cx="982" cy="394"/>
            </a:xfrm>
            <a:prstGeom prst="rect">
              <a:avLst/>
            </a:prstGeom>
            <a:solidFill>
              <a:srgbClr val="A1A64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29712" name="AutoShape 10"/>
            <p:cNvSpPr>
              <a:spLocks noChangeArrowheads="1"/>
            </p:cNvSpPr>
            <p:nvPr/>
          </p:nvSpPr>
          <p:spPr bwMode="gray">
            <a:xfrm rot="5400000">
              <a:off x="1368" y="3217"/>
              <a:ext cx="1061"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151 w 21600"/>
                <a:gd name="T13" fmla="*/ 5124 h 21600"/>
                <a:gd name="T14" fmla="*/ 16449 w 21600"/>
                <a:gd name="T15" fmla="*/ 16476 h 21600"/>
              </a:gdLst>
              <a:ahLst/>
              <a:cxnLst>
                <a:cxn ang="T8">
                  <a:pos x="T0" y="T1"/>
                </a:cxn>
                <a:cxn ang="T9">
                  <a:pos x="T2" y="T3"/>
                </a:cxn>
                <a:cxn ang="T10">
                  <a:pos x="T4" y="T5"/>
                </a:cxn>
                <a:cxn ang="T11">
                  <a:pos x="T6" y="T7"/>
                </a:cxn>
              </a:cxnLst>
              <a:rect l="T12" t="T13" r="T14" b="T15"/>
              <a:pathLst>
                <a:path w="21600" h="21600">
                  <a:moveTo>
                    <a:pt x="0" y="0"/>
                  </a:moveTo>
                  <a:lnTo>
                    <a:pt x="6700" y="21600"/>
                  </a:lnTo>
                  <a:lnTo>
                    <a:pt x="14900" y="21600"/>
                  </a:lnTo>
                  <a:lnTo>
                    <a:pt x="21600" y="0"/>
                  </a:lnTo>
                  <a:lnTo>
                    <a:pt x="0" y="0"/>
                  </a:lnTo>
                  <a:close/>
                </a:path>
              </a:pathLst>
            </a:custGeom>
            <a:gradFill rotWithShape="1">
              <a:gsLst>
                <a:gs pos="0">
                  <a:srgbClr val="A1A646"/>
                </a:gs>
                <a:gs pos="100000">
                  <a:srgbClr val="E4E6CA"/>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p>
              <a:endParaRPr lang="zh-TW" altLang="en-US"/>
            </a:p>
          </p:txBody>
        </p:sp>
      </p:grpSp>
      <p:sp>
        <p:nvSpPr>
          <p:cNvPr id="29699" name="Rectangle 2"/>
          <p:cNvSpPr>
            <a:spLocks noGrp="1" noChangeArrowheads="1"/>
          </p:cNvSpPr>
          <p:nvPr>
            <p:ph type="title" idx="4294967295"/>
          </p:nvPr>
        </p:nvSpPr>
        <p:spPr>
          <a:xfrm>
            <a:off x="428625" y="214313"/>
            <a:ext cx="8291513" cy="857250"/>
          </a:xfrm>
        </p:spPr>
        <p:txBody>
          <a:bodyPr anchor="ctr"/>
          <a:lstStyle/>
          <a:p>
            <a:pPr eaLnBrk="1" hangingPunct="1"/>
            <a:r>
              <a:rPr lang="zh-TW" altLang="en-US" smtClean="0"/>
              <a:t>第二至四類中輟學生通報</a:t>
            </a:r>
          </a:p>
        </p:txBody>
      </p:sp>
      <p:sp>
        <p:nvSpPr>
          <p:cNvPr id="29700" name="矩形 14"/>
          <p:cNvSpPr>
            <a:spLocks noChangeArrowheads="1"/>
          </p:cNvSpPr>
          <p:nvPr/>
        </p:nvSpPr>
        <p:spPr bwMode="auto">
          <a:xfrm>
            <a:off x="3714750" y="1214438"/>
            <a:ext cx="4572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400" b="1" dirty="0">
                <a:latin typeface="標楷體" pitchFamily="65" charset="-120"/>
                <a:ea typeface="標楷體" pitchFamily="65" charset="-120"/>
              </a:rPr>
              <a:t>學生三天以上</a:t>
            </a:r>
            <a:r>
              <a:rPr lang="zh-TW" altLang="en-US" sz="2400" b="1" u="sng" dirty="0">
                <a:solidFill>
                  <a:srgbClr val="FFFF00"/>
                </a:solidFill>
                <a:latin typeface="標楷體" pitchFamily="65" charset="-120"/>
                <a:ea typeface="標楷體" pitchFamily="65" charset="-120"/>
              </a:rPr>
              <a:t>未註冊</a:t>
            </a:r>
            <a:r>
              <a:rPr lang="zh-TW" altLang="en-US" sz="2400" b="1" dirty="0">
                <a:solidFill>
                  <a:srgbClr val="FFFF00"/>
                </a:solidFill>
                <a:latin typeface="標楷體" pitchFamily="65" charset="-120"/>
                <a:ea typeface="標楷體" pitchFamily="65" charset="-120"/>
              </a:rPr>
              <a:t> </a:t>
            </a:r>
            <a:r>
              <a:rPr lang="en-US" altLang="zh-TW" sz="2400" b="1" dirty="0">
                <a:solidFill>
                  <a:srgbClr val="FFFF00"/>
                </a:solidFill>
                <a:latin typeface="標楷體" pitchFamily="65" charset="-120"/>
                <a:ea typeface="標楷體" pitchFamily="65" charset="-120"/>
              </a:rPr>
              <a:t>(</a:t>
            </a:r>
            <a:r>
              <a:rPr lang="zh-TW" altLang="en-US" sz="2400" b="1" dirty="0">
                <a:solidFill>
                  <a:srgbClr val="FFFF00"/>
                </a:solidFill>
                <a:latin typeface="標楷體" pitchFamily="65" charset="-120"/>
                <a:ea typeface="標楷體" pitchFamily="65" charset="-120"/>
              </a:rPr>
              <a:t>含新生未入學</a:t>
            </a:r>
            <a:r>
              <a:rPr lang="en-US" altLang="zh-TW" sz="2400" b="1" dirty="0">
                <a:solidFill>
                  <a:srgbClr val="FFFF00"/>
                </a:solidFill>
                <a:latin typeface="標楷體" pitchFamily="65" charset="-120"/>
                <a:ea typeface="標楷體" pitchFamily="65" charset="-120"/>
              </a:rPr>
              <a:t>)</a:t>
            </a:r>
            <a:r>
              <a:rPr lang="en-US" altLang="zh-TW" sz="2400" b="1" dirty="0">
                <a:latin typeface="標楷體" pitchFamily="65" charset="-120"/>
                <a:ea typeface="標楷體" pitchFamily="65" charset="-120"/>
              </a:rPr>
              <a:t> </a:t>
            </a:r>
            <a:r>
              <a:rPr lang="zh-TW" altLang="en-US" sz="2400" b="1" dirty="0">
                <a:latin typeface="標楷體" pitchFamily="65" charset="-120"/>
                <a:ea typeface="標楷體" pitchFamily="65" charset="-120"/>
              </a:rPr>
              <a:t>，或其他原因失學者，應即時了解學生動向（電訪、家訪），以作後續之處理。</a:t>
            </a:r>
          </a:p>
        </p:txBody>
      </p:sp>
      <p:sp>
        <p:nvSpPr>
          <p:cNvPr id="29701" name="矩形 15"/>
          <p:cNvSpPr>
            <a:spLocks noChangeArrowheads="1"/>
          </p:cNvSpPr>
          <p:nvPr/>
        </p:nvSpPr>
        <p:spPr bwMode="auto">
          <a:xfrm>
            <a:off x="3786188" y="3071813"/>
            <a:ext cx="45720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lnSpc>
                <a:spcPct val="90000"/>
              </a:lnSpc>
              <a:spcBef>
                <a:spcPct val="40000"/>
              </a:spcBef>
            </a:pPr>
            <a:r>
              <a:rPr lang="zh-TW" altLang="en-US" sz="2400" b="1" dirty="0">
                <a:solidFill>
                  <a:srgbClr val="FFFF00"/>
                </a:solidFill>
                <a:latin typeface="標楷體" pitchFamily="65" charset="-120"/>
                <a:ea typeface="標楷體" pitchFamily="65" charset="-120"/>
              </a:rPr>
              <a:t>轉學學生</a:t>
            </a:r>
            <a:r>
              <a:rPr lang="zh-TW" altLang="en-US" sz="2400" b="1" dirty="0">
                <a:latin typeface="標楷體" pitchFamily="65" charset="-120"/>
                <a:ea typeface="標楷體" pitchFamily="65" charset="-120"/>
              </a:rPr>
              <a:t>經過三天未到申請轉入學校報到時，</a:t>
            </a:r>
            <a:r>
              <a:rPr lang="zh-TW" altLang="en-US" sz="2400" b="1" u="sng" dirty="0">
                <a:solidFill>
                  <a:srgbClr val="FFFF00"/>
                </a:solidFill>
                <a:latin typeface="標楷體" pitchFamily="65" charset="-120"/>
                <a:ea typeface="標楷體" pitchFamily="65" charset="-120"/>
              </a:rPr>
              <a:t>轉出</a:t>
            </a:r>
            <a:r>
              <a:rPr lang="zh-TW" altLang="en-US" sz="2400" b="1" u="sng" dirty="0" smtClean="0">
                <a:solidFill>
                  <a:srgbClr val="FFFF00"/>
                </a:solidFill>
                <a:latin typeface="標楷體" pitchFamily="65" charset="-120"/>
                <a:ea typeface="標楷體" pitchFamily="65" charset="-120"/>
              </a:rPr>
              <a:t>學校註冊組</a:t>
            </a:r>
            <a:r>
              <a:rPr lang="zh-TW" altLang="en-US" sz="2400" b="1" dirty="0" smtClean="0">
                <a:latin typeface="標楷體" pitchFamily="65" charset="-120"/>
                <a:ea typeface="標楷體" pitchFamily="65" charset="-120"/>
              </a:rPr>
              <a:t>應</a:t>
            </a:r>
            <a:r>
              <a:rPr lang="zh-TW" altLang="en-US" sz="2400" b="1" dirty="0">
                <a:latin typeface="標楷體" pitchFamily="65" charset="-120"/>
                <a:ea typeface="標楷體" pitchFamily="65" charset="-120"/>
              </a:rPr>
              <a:t>了解學生動向，列管處理。</a:t>
            </a:r>
          </a:p>
        </p:txBody>
      </p:sp>
      <p:sp>
        <p:nvSpPr>
          <p:cNvPr id="29702" name="矩形 16"/>
          <p:cNvSpPr>
            <a:spLocks noChangeArrowheads="1"/>
          </p:cNvSpPr>
          <p:nvPr/>
        </p:nvSpPr>
        <p:spPr bwMode="auto">
          <a:xfrm>
            <a:off x="3929063" y="4786313"/>
            <a:ext cx="421481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lnSpc>
                <a:spcPct val="90000"/>
              </a:lnSpc>
              <a:spcBef>
                <a:spcPct val="40000"/>
              </a:spcBef>
            </a:pPr>
            <a:r>
              <a:rPr lang="zh-TW" altLang="en-US" sz="2400" b="1" dirty="0">
                <a:solidFill>
                  <a:srgbClr val="FFFF00"/>
                </a:solidFill>
                <a:latin typeface="標楷體" pitchFamily="65" charset="-120"/>
                <a:ea typeface="標楷體" pitchFamily="65" charset="-120"/>
              </a:rPr>
              <a:t>疑似出國學生</a:t>
            </a:r>
            <a:r>
              <a:rPr lang="zh-TW" altLang="en-US" sz="2400" b="1" dirty="0">
                <a:latin typeface="標楷體" pitchFamily="65" charset="-120"/>
                <a:ea typeface="標楷體" pitchFamily="65" charset="-120"/>
              </a:rPr>
              <a:t>請學校函</a:t>
            </a:r>
            <a:r>
              <a:rPr lang="zh-TW" altLang="en-US" sz="2400" b="1" dirty="0" smtClean="0">
                <a:latin typeface="標楷體" pitchFamily="65" charset="-120"/>
                <a:ea typeface="標楷體" pitchFamily="65" charset="-120"/>
              </a:rPr>
              <a:t>請</a:t>
            </a:r>
            <a:r>
              <a:rPr lang="zh-TW" altLang="en-US" sz="2400" b="1" u="sng" dirty="0">
                <a:solidFill>
                  <a:srgbClr val="FFFF00"/>
                </a:solidFill>
                <a:latin typeface="標楷體" pitchFamily="65" charset="-120"/>
                <a:ea typeface="標楷體" pitchFamily="65" charset="-120"/>
              </a:rPr>
              <a:t>教育局</a:t>
            </a:r>
            <a:r>
              <a:rPr lang="zh-TW" altLang="en-US" sz="2400" b="1" dirty="0" smtClean="0">
                <a:latin typeface="標楷體" pitchFamily="65" charset="-120"/>
                <a:ea typeface="標楷體" pitchFamily="65" charset="-120"/>
              </a:rPr>
              <a:t>確認</a:t>
            </a:r>
            <a:r>
              <a:rPr lang="zh-TW" altLang="en-US" sz="2400" b="1" dirty="0">
                <a:latin typeface="標楷體" pitchFamily="65" charset="-120"/>
                <a:ea typeface="標楷體" pitchFamily="65" charset="-120"/>
              </a:rPr>
              <a:t>。</a:t>
            </a:r>
          </a:p>
        </p:txBody>
      </p:sp>
      <p:sp>
        <p:nvSpPr>
          <p:cNvPr id="29703" name="文字方塊 18"/>
          <p:cNvSpPr txBox="1">
            <a:spLocks noChangeArrowheads="1"/>
          </p:cNvSpPr>
          <p:nvPr/>
        </p:nvSpPr>
        <p:spPr bwMode="auto">
          <a:xfrm>
            <a:off x="679450" y="2357438"/>
            <a:ext cx="6778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3200">
                <a:latin typeface="標楷體" pitchFamily="65" charset="-120"/>
                <a:ea typeface="標楷體" pitchFamily="65" charset="-120"/>
              </a:rPr>
              <a:t>教務處註冊組</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274638"/>
            <a:ext cx="8291513" cy="850900"/>
          </a:xfrm>
        </p:spPr>
        <p:txBody>
          <a:bodyPr anchor="ctr"/>
          <a:lstStyle/>
          <a:p>
            <a:pPr eaLnBrk="1" hangingPunct="1"/>
            <a:r>
              <a:rPr lang="zh-TW" altLang="en-US" smtClean="0"/>
              <a:t>第二至四類中輟學生通報</a:t>
            </a:r>
            <a:r>
              <a:rPr lang="en-US" altLang="zh-TW" smtClean="0"/>
              <a:t>-</a:t>
            </a:r>
            <a:r>
              <a:rPr lang="zh-TW" altLang="en-US" smtClean="0"/>
              <a:t>教務處</a:t>
            </a:r>
          </a:p>
        </p:txBody>
      </p:sp>
      <p:grpSp>
        <p:nvGrpSpPr>
          <p:cNvPr id="30723" name="Group 17"/>
          <p:cNvGrpSpPr>
            <a:grpSpLocks/>
          </p:cNvGrpSpPr>
          <p:nvPr/>
        </p:nvGrpSpPr>
        <p:grpSpPr bwMode="auto">
          <a:xfrm>
            <a:off x="827088" y="1341438"/>
            <a:ext cx="7200900" cy="4410075"/>
            <a:chOff x="521" y="845"/>
            <a:chExt cx="4536" cy="2778"/>
          </a:xfrm>
        </p:grpSpPr>
        <p:sp>
          <p:nvSpPr>
            <p:cNvPr id="30724" name="Rectangle 5"/>
            <p:cNvSpPr>
              <a:spLocks noChangeArrowheads="1"/>
            </p:cNvSpPr>
            <p:nvPr/>
          </p:nvSpPr>
          <p:spPr bwMode="gray">
            <a:xfrm>
              <a:off x="521" y="1011"/>
              <a:ext cx="4536" cy="568"/>
            </a:xfrm>
            <a:prstGeom prst="rect">
              <a:avLst/>
            </a:prstGeom>
            <a:noFill/>
            <a:ln w="25400" algn="ctr">
              <a:solidFill>
                <a:srgbClr val="CCFFFF"/>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sz="1600" b="1">
                  <a:solidFill>
                    <a:srgbClr val="FFFFFF"/>
                  </a:solidFill>
                </a:rPr>
                <a:t> </a:t>
              </a:r>
            </a:p>
          </p:txBody>
        </p:sp>
        <p:sp>
          <p:nvSpPr>
            <p:cNvPr id="30725" name="Text Box 4"/>
            <p:cNvSpPr txBox="1">
              <a:spLocks noChangeArrowheads="1"/>
            </p:cNvSpPr>
            <p:nvPr/>
          </p:nvSpPr>
          <p:spPr bwMode="gray">
            <a:xfrm>
              <a:off x="521" y="845"/>
              <a:ext cx="1481" cy="405"/>
            </a:xfrm>
            <a:prstGeom prst="rect">
              <a:avLst/>
            </a:prstGeom>
            <a:solidFill>
              <a:srgbClr val="CCFFFF"/>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sz="2800" b="1">
                  <a:solidFill>
                    <a:srgbClr val="FFFFFF"/>
                  </a:solidFill>
                  <a:latin typeface="標楷體" pitchFamily="65" charset="-120"/>
                  <a:ea typeface="標楷體" pitchFamily="65" charset="-120"/>
                </a:rPr>
                <a:t> </a:t>
              </a:r>
              <a:r>
                <a:rPr kumimoji="0" lang="zh-TW" altLang="en-US" sz="2800" b="1">
                  <a:solidFill>
                    <a:srgbClr val="000000"/>
                  </a:solidFill>
                  <a:latin typeface="標楷體" pitchFamily="65" charset="-120"/>
                  <a:ea typeface="標楷體" pitchFamily="65" charset="-120"/>
                </a:rPr>
                <a:t>上網通報</a:t>
              </a:r>
              <a:endParaRPr kumimoji="0" lang="en-US" altLang="zh-TW" sz="2800" b="1">
                <a:solidFill>
                  <a:srgbClr val="000000"/>
                </a:solidFill>
                <a:latin typeface="標楷體" pitchFamily="65" charset="-120"/>
                <a:ea typeface="標楷體" pitchFamily="65" charset="-120"/>
              </a:endParaRPr>
            </a:p>
          </p:txBody>
        </p:sp>
        <p:sp>
          <p:nvSpPr>
            <p:cNvPr id="30726" name="Rectangle 9"/>
            <p:cNvSpPr>
              <a:spLocks noChangeArrowheads="1"/>
            </p:cNvSpPr>
            <p:nvPr/>
          </p:nvSpPr>
          <p:spPr bwMode="gray">
            <a:xfrm>
              <a:off x="521" y="2069"/>
              <a:ext cx="4536" cy="649"/>
            </a:xfrm>
            <a:prstGeom prst="rect">
              <a:avLst/>
            </a:prstGeom>
            <a:noFill/>
            <a:ln w="25400" algn="ctr">
              <a:solidFill>
                <a:srgbClr val="CCFFCC"/>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sz="1600" b="1">
                  <a:solidFill>
                    <a:srgbClr val="FFFFFF"/>
                  </a:solidFill>
                </a:rPr>
                <a:t> </a:t>
              </a:r>
            </a:p>
          </p:txBody>
        </p:sp>
        <p:sp>
          <p:nvSpPr>
            <p:cNvPr id="30727" name="Rectangle 11"/>
            <p:cNvSpPr>
              <a:spLocks noChangeArrowheads="1"/>
            </p:cNvSpPr>
            <p:nvPr/>
          </p:nvSpPr>
          <p:spPr bwMode="gray">
            <a:xfrm>
              <a:off x="521" y="3055"/>
              <a:ext cx="4536" cy="568"/>
            </a:xfrm>
            <a:prstGeom prst="rect">
              <a:avLst/>
            </a:prstGeom>
            <a:noFill/>
            <a:ln w="25400" algn="ctr">
              <a:solidFill>
                <a:srgbClr val="D97300"/>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sz="1600" b="1">
                  <a:solidFill>
                    <a:srgbClr val="FFFFFF"/>
                  </a:solidFill>
                </a:rPr>
                <a:t> </a:t>
              </a:r>
            </a:p>
          </p:txBody>
        </p:sp>
        <p:sp>
          <p:nvSpPr>
            <p:cNvPr id="30728" name="Text Box 8"/>
            <p:cNvSpPr txBox="1">
              <a:spLocks noChangeArrowheads="1"/>
            </p:cNvSpPr>
            <p:nvPr/>
          </p:nvSpPr>
          <p:spPr bwMode="gray">
            <a:xfrm>
              <a:off x="521" y="1842"/>
              <a:ext cx="1481" cy="367"/>
            </a:xfrm>
            <a:prstGeom prst="rect">
              <a:avLst/>
            </a:prstGeom>
            <a:solidFill>
              <a:srgbClr val="CCFFCC"/>
            </a:solidFill>
            <a:ln>
              <a:noFill/>
            </a:ln>
            <a:effectLst>
              <a:prstShdw prst="shdw17" dist="17961" dir="2700000">
                <a:srgbClr val="61642A"/>
              </a:prst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lang="zh-TW" altLang="en-US" sz="2800" b="1">
                  <a:solidFill>
                    <a:srgbClr val="000000"/>
                  </a:solidFill>
                  <a:latin typeface="標楷體" pitchFamily="65" charset="-120"/>
                  <a:ea typeface="標楷體" pitchFamily="65" charset="-120"/>
                </a:rPr>
                <a:t>書面函報</a:t>
              </a:r>
              <a:endParaRPr kumimoji="0" lang="en-US" altLang="zh-TW" sz="2800" b="1">
                <a:solidFill>
                  <a:srgbClr val="000000"/>
                </a:solidFill>
              </a:endParaRPr>
            </a:p>
          </p:txBody>
        </p:sp>
        <p:sp>
          <p:nvSpPr>
            <p:cNvPr id="30729" name="Text Box 10"/>
            <p:cNvSpPr txBox="1">
              <a:spLocks noChangeArrowheads="1"/>
            </p:cNvSpPr>
            <p:nvPr/>
          </p:nvSpPr>
          <p:spPr bwMode="gray">
            <a:xfrm>
              <a:off x="521" y="2840"/>
              <a:ext cx="1481" cy="345"/>
            </a:xfrm>
            <a:prstGeom prst="rect">
              <a:avLst/>
            </a:prstGeom>
            <a:solidFill>
              <a:srgbClr val="D97300"/>
            </a:solidFill>
            <a:ln>
              <a:noFill/>
            </a:ln>
            <a:effectLst>
              <a:prstShdw prst="shdw17" dist="17961" dir="2700000">
                <a:srgbClr val="824500"/>
              </a:prstShdw>
            </a:effectLst>
            <a:extLst>
              <a:ext uri="{91240B29-F687-4F45-9708-019B960494DF}">
                <a14:hiddenLine xmlns:a14="http://schemas.microsoft.com/office/drawing/2010/main" w="25400" algn="ctr">
                  <a:solidFill>
                    <a:srgbClr val="000000"/>
                  </a:solidFill>
                  <a:miter lim="800000"/>
                  <a:headEnd/>
                  <a:tailEnd/>
                </a14:hiddenLine>
              </a:ext>
            </a:extLst>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a:lnSpc>
                  <a:spcPct val="85000"/>
                </a:lnSpc>
                <a:spcBef>
                  <a:spcPct val="30000"/>
                </a:spcBef>
              </a:pPr>
              <a:r>
                <a:rPr kumimoji="0" lang="en-US" altLang="zh-TW" sz="1600" b="1">
                  <a:solidFill>
                    <a:srgbClr val="FFFFFF"/>
                  </a:solidFill>
                </a:rPr>
                <a:t> </a:t>
              </a:r>
              <a:r>
                <a:rPr kumimoji="0" lang="zh-TW" altLang="en-US" sz="2800" b="1">
                  <a:solidFill>
                    <a:srgbClr val="000000"/>
                  </a:solidFill>
                  <a:latin typeface="標楷體" pitchFamily="65" charset="-120"/>
                  <a:ea typeface="標楷體" pitchFamily="65" charset="-120"/>
                </a:rPr>
                <a:t>校內通報</a:t>
              </a:r>
              <a:endParaRPr kumimoji="0" lang="en-US" altLang="zh-TW" sz="2800" b="1">
                <a:solidFill>
                  <a:srgbClr val="000000"/>
                </a:solidFill>
                <a:latin typeface="標楷體" pitchFamily="65" charset="-120"/>
                <a:ea typeface="標楷體" pitchFamily="65" charset="-120"/>
              </a:endParaRPr>
            </a:p>
          </p:txBody>
        </p:sp>
        <p:sp>
          <p:nvSpPr>
            <p:cNvPr id="30730" name="矩形 13"/>
            <p:cNvSpPr>
              <a:spLocks noChangeArrowheads="1"/>
            </p:cNvSpPr>
            <p:nvPr/>
          </p:nvSpPr>
          <p:spPr bwMode="auto">
            <a:xfrm>
              <a:off x="2095" y="1115"/>
              <a:ext cx="28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a:latin typeface="標楷體" pitchFamily="65" charset="-120"/>
                  <a:ea typeface="標楷體" pitchFamily="65" charset="-120"/>
                </a:rPr>
                <a:t>註冊組</a:t>
              </a:r>
              <a:r>
                <a:rPr lang="zh-TW" altLang="en-US" sz="2800" b="1" u="sng">
                  <a:solidFill>
                    <a:srgbClr val="FFFF00"/>
                  </a:solidFill>
                  <a:latin typeface="標楷體" pitchFamily="65" charset="-120"/>
                  <a:ea typeface="標楷體" pitchFamily="65" charset="-120"/>
                </a:rPr>
                <a:t>即時上網</a:t>
              </a:r>
              <a:r>
                <a:rPr lang="zh-TW" altLang="en-US" sz="2800">
                  <a:latin typeface="標楷體" pitchFamily="65" charset="-120"/>
                  <a:ea typeface="標楷體" pitchFamily="65" charset="-120"/>
                </a:rPr>
                <a:t>通報</a:t>
              </a:r>
              <a:endParaRPr lang="zh-TW" altLang="en-US" sz="2800"/>
            </a:p>
          </p:txBody>
        </p:sp>
        <p:sp>
          <p:nvSpPr>
            <p:cNvPr id="30731" name="矩形 14"/>
            <p:cNvSpPr>
              <a:spLocks noChangeArrowheads="1"/>
            </p:cNvSpPr>
            <p:nvPr/>
          </p:nvSpPr>
          <p:spPr bwMode="auto">
            <a:xfrm>
              <a:off x="791" y="2375"/>
              <a:ext cx="42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spcBef>
                  <a:spcPct val="40000"/>
                </a:spcBef>
              </a:pPr>
              <a:r>
                <a:rPr lang="zh-TW" altLang="en-US" sz="2800" b="1">
                  <a:solidFill>
                    <a:srgbClr val="FFFF00"/>
                  </a:solidFill>
                  <a:latin typeface="標楷體" pitchFamily="65" charset="-120"/>
                  <a:ea typeface="標楷體" pitchFamily="65" charset="-120"/>
                </a:rPr>
                <a:t>強迫入學委員會、社會局</a:t>
              </a:r>
              <a:r>
                <a:rPr lang="zh-TW" altLang="en-US" sz="2800" b="1">
                  <a:latin typeface="標楷體" pitchFamily="65" charset="-120"/>
                  <a:ea typeface="標楷體" pitchFamily="65" charset="-120"/>
                </a:rPr>
                <a:t>及</a:t>
              </a:r>
              <a:r>
                <a:rPr lang="zh-TW" altLang="en-US" sz="2800" b="1">
                  <a:solidFill>
                    <a:srgbClr val="FFFF00"/>
                  </a:solidFill>
                  <a:latin typeface="標楷體" pitchFamily="65" charset="-120"/>
                  <a:ea typeface="標楷體" pitchFamily="65" charset="-120"/>
                </a:rPr>
                <a:t>區域中心學校</a:t>
              </a:r>
              <a:endParaRPr lang="zh-TW" altLang="en-US" sz="2800">
                <a:solidFill>
                  <a:srgbClr val="FFFF00"/>
                </a:solidFill>
                <a:latin typeface="標楷體" pitchFamily="65" charset="-120"/>
                <a:ea typeface="標楷體" pitchFamily="65" charset="-120"/>
              </a:endParaRPr>
            </a:p>
          </p:txBody>
        </p:sp>
        <p:sp>
          <p:nvSpPr>
            <p:cNvPr id="30732" name="矩形 15"/>
            <p:cNvSpPr>
              <a:spLocks noChangeArrowheads="1"/>
            </p:cNvSpPr>
            <p:nvPr/>
          </p:nvSpPr>
          <p:spPr bwMode="auto">
            <a:xfrm>
              <a:off x="1106" y="3145"/>
              <a:ext cx="37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a:latin typeface="標楷體" pitchFamily="65" charset="-120"/>
                  <a:ea typeface="標楷體" pitchFamily="65" charset="-120"/>
                </a:rPr>
                <a:t>備份通報單予</a:t>
              </a:r>
              <a:r>
                <a:rPr lang="zh-TW" altLang="en-US" sz="2800" b="1">
                  <a:solidFill>
                    <a:srgbClr val="FFFF00"/>
                  </a:solidFill>
                  <a:latin typeface="標楷體" pitchFamily="65" charset="-120"/>
                  <a:ea typeface="標楷體" pitchFamily="65" charset="-120"/>
                </a:rPr>
                <a:t>生教組、輔導組</a:t>
              </a:r>
              <a:endParaRPr lang="zh-TW" altLang="en-US" sz="2800">
                <a:solidFill>
                  <a:srgbClr val="FFFF00"/>
                </a:solidFill>
              </a:endParaRPr>
            </a:p>
          </p:txBody>
        </p:sp>
        <p:sp>
          <p:nvSpPr>
            <p:cNvPr id="30733" name="矩形 16"/>
            <p:cNvSpPr>
              <a:spLocks noChangeArrowheads="1"/>
            </p:cNvSpPr>
            <p:nvPr/>
          </p:nvSpPr>
          <p:spPr bwMode="auto">
            <a:xfrm>
              <a:off x="2096" y="2105"/>
              <a:ext cx="259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spcBef>
                  <a:spcPct val="40000"/>
                </a:spcBef>
              </a:pPr>
              <a:r>
                <a:rPr lang="en-US" altLang="zh-TW" sz="32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rPr>
                <a:t>5</a:t>
              </a:r>
              <a:r>
                <a:rPr lang="zh-TW" altLang="en-US" sz="32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rPr>
                <a:t>日內</a:t>
              </a:r>
              <a:r>
                <a:rPr lang="zh-TW" altLang="en-US" sz="2800" dirty="0" smtClean="0">
                  <a:latin typeface="標楷體" pitchFamily="65" charset="-120"/>
                  <a:ea typeface="標楷體" pitchFamily="65" charset="-120"/>
                </a:rPr>
                <a:t>發函至</a:t>
              </a:r>
              <a:r>
                <a:rPr lang="zh-TW" altLang="en-US" sz="2800" dirty="0">
                  <a:latin typeface="標楷體" pitchFamily="65" charset="-120"/>
                  <a:ea typeface="標楷體" pitchFamily="65" charset="-120"/>
                </a:rPr>
                <a:t>所在地之</a:t>
              </a:r>
              <a:endParaRPr lang="en-US" altLang="zh-TW" sz="2800" dirty="0">
                <a:latin typeface="標楷體" pitchFamily="65" charset="-120"/>
                <a:ea typeface="標楷體" pitchFamily="65" charset="-120"/>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ts val="4000"/>
              </a:lnSpc>
              <a:spcAft>
                <a:spcPts val="600"/>
              </a:spcAft>
            </a:pPr>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通報資料要</a:t>
            </a:r>
            <a:r>
              <a:rPr lang="zh-TW" altLang="en-US" sz="40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正確</a:t>
            </a:r>
            <a:endParaRPr lang="en-US" altLang="zh-TW" sz="40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內容版面配置區 3"/>
          <p:cNvSpPr>
            <a:spLocks noGrp="1"/>
          </p:cNvSpPr>
          <p:nvPr>
            <p:ph sz="quarter" idx="1"/>
          </p:nvPr>
        </p:nvSpPr>
        <p:spPr/>
        <p:txBody>
          <a:bodyPr>
            <a:normAutofit/>
          </a:bodyPr>
          <a:lstStyle/>
          <a:p>
            <a:r>
              <a:rPr lang="zh-TW" altLang="en-US" sz="3600" b="1" dirty="0" smtClean="0">
                <a:latin typeface="微軟正黑體" pitchFamily="34" charset="-120"/>
                <a:ea typeface="微軟正黑體" pitchFamily="34" charset="-120"/>
              </a:rPr>
              <a:t>通報單完成</a:t>
            </a:r>
            <a:r>
              <a:rPr lang="zh-TW" altLang="en-US" sz="3600" b="1" dirty="0" smtClean="0">
                <a:solidFill>
                  <a:srgbClr val="FFFF00"/>
                </a:solidFill>
                <a:latin typeface="微軟正黑體" pitchFamily="34" charset="-120"/>
                <a:ea typeface="微軟正黑體" pitchFamily="34" charset="-120"/>
              </a:rPr>
              <a:t>校內會簽</a:t>
            </a:r>
            <a:r>
              <a:rPr lang="zh-TW" altLang="en-US" sz="3600" b="1" dirty="0" smtClean="0">
                <a:latin typeface="微軟正黑體" pitchFamily="34" charset="-120"/>
                <a:ea typeface="微軟正黑體" pitchFamily="34" charset="-120"/>
              </a:rPr>
              <a:t>。</a:t>
            </a:r>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rPr>
              <a:t>身分證字號要</a:t>
            </a:r>
            <a:r>
              <a:rPr lang="zh-TW" altLang="en-US" sz="3600" b="1" dirty="0" smtClean="0">
                <a:solidFill>
                  <a:srgbClr val="FFFF00"/>
                </a:solidFill>
                <a:latin typeface="微軟正黑體" pitchFamily="34" charset="-120"/>
                <a:ea typeface="微軟正黑體" pitchFamily="34" charset="-120"/>
              </a:rPr>
              <a:t>填寫正確</a:t>
            </a:r>
            <a:r>
              <a:rPr lang="zh-TW" altLang="en-US" sz="3600" b="1" dirty="0" smtClean="0">
                <a:latin typeface="微軟正黑體" pitchFamily="34" charset="-120"/>
                <a:ea typeface="微軟正黑體" pitchFamily="34" charset="-120"/>
              </a:rPr>
              <a:t>，不要覆蓋</a:t>
            </a:r>
            <a:endParaRPr lang="en-US" altLang="zh-TW" sz="3600" b="1" dirty="0" smtClean="0">
              <a:latin typeface="微軟正黑體" pitchFamily="34" charset="-120"/>
              <a:ea typeface="微軟正黑體" pitchFamily="34" charset="-120"/>
            </a:endParaRPr>
          </a:p>
          <a:p>
            <a:r>
              <a:rPr lang="zh-TW" altLang="en-US" sz="3600" b="1" dirty="0" smtClean="0">
                <a:solidFill>
                  <a:srgbClr val="FFFF00"/>
                </a:solidFill>
                <a:latin typeface="微軟正黑體" pitchFamily="34" charset="-120"/>
                <a:ea typeface="微軟正黑體" pitchFamily="34" charset="-120"/>
              </a:rPr>
              <a:t>行蹤說明</a:t>
            </a:r>
            <a:r>
              <a:rPr lang="zh-TW" altLang="en-US" sz="3600" b="1" dirty="0" smtClean="0">
                <a:latin typeface="微軟正黑體" pitchFamily="34" charset="-120"/>
                <a:ea typeface="微軟正黑體" pitchFamily="34" charset="-120"/>
              </a:rPr>
              <a:t>儘量不要歸類 </a:t>
            </a:r>
            <a:r>
              <a:rPr lang="zh-TW" altLang="zh-TW" sz="3600" b="1" dirty="0" smtClean="0"/>
              <a:t>「</a:t>
            </a:r>
            <a:r>
              <a:rPr lang="zh-TW" altLang="en-US" sz="3600" b="1" dirty="0" smtClean="0">
                <a:latin typeface="微軟正黑體" pitchFamily="34" charset="-120"/>
                <a:ea typeface="微軟正黑體" pitchFamily="34" charset="-120"/>
              </a:rPr>
              <a:t>其他</a:t>
            </a:r>
            <a:r>
              <a:rPr lang="zh-TW" altLang="zh-TW" sz="3600" b="1" dirty="0" smtClean="0"/>
              <a:t>」 </a:t>
            </a:r>
            <a:endParaRPr lang="en-US" altLang="zh-TW" sz="3600" b="1" dirty="0" smtClean="0">
              <a:latin typeface="微軟正黑體" pitchFamily="34" charset="-120"/>
              <a:ea typeface="微軟正黑體" pitchFamily="34" charset="-120"/>
            </a:endParaRPr>
          </a:p>
          <a:p>
            <a:r>
              <a:rPr lang="zh-TW" altLang="en-US" sz="3600" b="1" dirty="0" smtClean="0">
                <a:solidFill>
                  <a:srgbClr val="FFFF00"/>
                </a:solidFill>
                <a:latin typeface="微軟正黑體" pitchFamily="34" charset="-120"/>
                <a:ea typeface="微軟正黑體" pitchFamily="34" charset="-120"/>
              </a:rPr>
              <a:t>輟學主因</a:t>
            </a:r>
            <a:r>
              <a:rPr lang="zh-TW" altLang="en-US" sz="3600" b="1" dirty="0" smtClean="0">
                <a:latin typeface="微軟正黑體" pitchFamily="34" charset="-120"/>
                <a:ea typeface="微軟正黑體" pitchFamily="34" charset="-120"/>
              </a:rPr>
              <a:t>不要選填</a:t>
            </a:r>
            <a:r>
              <a:rPr lang="zh-TW" altLang="zh-TW" sz="3600" b="1" dirty="0" smtClean="0"/>
              <a:t>「</a:t>
            </a:r>
            <a:r>
              <a:rPr lang="zh-TW" altLang="en-US" sz="3600" b="1" dirty="0" smtClean="0">
                <a:latin typeface="微軟正黑體" pitchFamily="34" charset="-120"/>
                <a:ea typeface="微軟正黑體" pitchFamily="34" charset="-120"/>
              </a:rPr>
              <a:t>其他</a:t>
            </a:r>
            <a:r>
              <a:rPr lang="zh-TW" altLang="zh-TW" sz="3600" b="1" dirty="0" smtClean="0"/>
              <a:t>」</a:t>
            </a:r>
            <a:r>
              <a:rPr lang="zh-TW" altLang="en-US" sz="3600" b="1" dirty="0" smtClean="0">
                <a:latin typeface="微軟正黑體" pitchFamily="34" charset="-120"/>
                <a:ea typeface="微軟正黑體" pitchFamily="34" charset="-120"/>
              </a:rPr>
              <a:t>。</a:t>
            </a:r>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rPr>
              <a:t>備註欄應呈現</a:t>
            </a:r>
            <a:r>
              <a:rPr lang="zh-TW" altLang="en-US" sz="3600" b="1" dirty="0" smtClean="0">
                <a:solidFill>
                  <a:srgbClr val="FFFF00"/>
                </a:solidFill>
                <a:latin typeface="微軟正黑體" pitchFamily="34" charset="-120"/>
                <a:ea typeface="微軟正黑體" pitchFamily="34" charset="-120"/>
              </a:rPr>
              <a:t>學生所需協助輔導</a:t>
            </a:r>
            <a:r>
              <a:rPr lang="zh-TW" altLang="en-US" sz="3600" b="1" dirty="0" smtClean="0">
                <a:latin typeface="微軟正黑體" pitchFamily="34" charset="-120"/>
                <a:ea typeface="微軟正黑體" pitchFamily="34" charset="-120"/>
              </a:rPr>
              <a:t>及</a:t>
            </a:r>
            <a:r>
              <a:rPr lang="zh-TW" altLang="en-US" sz="3600" b="1" dirty="0" smtClean="0">
                <a:solidFill>
                  <a:srgbClr val="FFFF00"/>
                </a:solidFill>
                <a:latin typeface="微軟正黑體" pitchFamily="34" charset="-120"/>
                <a:ea typeface="微軟正黑體" pitchFamily="34" charset="-120"/>
              </a:rPr>
              <a:t>連結資源之單位</a:t>
            </a:r>
            <a:r>
              <a:rPr lang="zh-TW" altLang="en-US" sz="3600" b="1" dirty="0" smtClean="0">
                <a:latin typeface="微軟正黑體" pitchFamily="34" charset="-120"/>
                <a:ea typeface="微軟正黑體" pitchFamily="34" charset="-120"/>
              </a:rPr>
              <a:t>，並可敘明該生之特殊狀況。</a:t>
            </a:r>
            <a:endParaRPr lang="en-US" altLang="zh-TW" sz="3600" b="1" dirty="0" smtClean="0">
              <a:latin typeface="微軟正黑體" pitchFamily="34" charset="-120"/>
              <a:ea typeface="微軟正黑體" pitchFamily="34" charset="-120"/>
            </a:endParaRPr>
          </a:p>
          <a:p>
            <a:endParaRPr lang="en-US" altLang="zh-TW" sz="40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207737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ts val="4000"/>
              </a:lnSpc>
              <a:spcAft>
                <a:spcPts val="600"/>
              </a:spcAft>
            </a:pPr>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學生個資要</a:t>
            </a:r>
            <a:r>
              <a:rPr lang="zh-TW" altLang="en-US" sz="40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保密</a:t>
            </a:r>
            <a:endParaRPr lang="en-US" altLang="zh-TW" sz="40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內容版面配置區 3"/>
          <p:cNvSpPr>
            <a:spLocks noGrp="1"/>
          </p:cNvSpPr>
          <p:nvPr>
            <p:ph sz="quarter" idx="1"/>
          </p:nvPr>
        </p:nvSpPr>
        <p:spPr/>
        <p:txBody>
          <a:bodyPr>
            <a:normAutofit/>
          </a:bodyPr>
          <a:lstStyle/>
          <a:p>
            <a:r>
              <a:rPr lang="zh-TW" altLang="en-US" sz="4000" dirty="0" smtClean="0">
                <a:latin typeface="微軟正黑體" pitchFamily="34" charset="-120"/>
                <a:ea typeface="微軟正黑體" pitchFamily="34" charset="-120"/>
              </a:rPr>
              <a:t>為符合個資法規定， 請各校進行</a:t>
            </a:r>
            <a:r>
              <a:rPr lang="zh-TW" altLang="en-US" sz="4000" dirty="0" smtClean="0">
                <a:solidFill>
                  <a:srgbClr val="FFFF00"/>
                </a:solidFill>
                <a:latin typeface="微軟正黑體" pitchFamily="34" charset="-120"/>
                <a:ea typeface="微軟正黑體" pitchFamily="34" charset="-120"/>
              </a:rPr>
              <a:t>中輟</a:t>
            </a:r>
            <a:r>
              <a:rPr lang="en-US" altLang="zh-TW" sz="4000" dirty="0" smtClean="0">
                <a:solidFill>
                  <a:srgbClr val="FFFF00"/>
                </a:solidFill>
                <a:latin typeface="微軟正黑體" pitchFamily="34" charset="-120"/>
                <a:ea typeface="微軟正黑體" pitchFamily="34" charset="-120"/>
              </a:rPr>
              <a:t>/</a:t>
            </a:r>
            <a:r>
              <a:rPr lang="zh-TW" altLang="en-US" sz="4000" dirty="0" smtClean="0">
                <a:solidFill>
                  <a:srgbClr val="FFFF00"/>
                </a:solidFill>
                <a:latin typeface="微軟正黑體" pitchFamily="34" charset="-120"/>
                <a:ea typeface="微軟正黑體" pitchFamily="34" charset="-120"/>
              </a:rPr>
              <a:t>復學及高關懷學生通報</a:t>
            </a:r>
            <a:r>
              <a:rPr lang="zh-TW" altLang="en-US" sz="4000" dirty="0" smtClean="0">
                <a:latin typeface="微軟正黑體" pitchFamily="34" charset="-120"/>
                <a:ea typeface="微軟正黑體" pitchFamily="34" charset="-120"/>
              </a:rPr>
              <a:t>時，請用</a:t>
            </a:r>
            <a:r>
              <a:rPr lang="zh-TW" altLang="en-US" sz="4000" dirty="0" smtClean="0">
                <a:solidFill>
                  <a:srgbClr val="FFFF00"/>
                </a:solidFill>
                <a:latin typeface="微軟正黑體" pitchFamily="34" charset="-120"/>
                <a:ea typeface="微軟正黑體" pitchFamily="34" charset="-120"/>
              </a:rPr>
              <a:t>密件</a:t>
            </a:r>
            <a:r>
              <a:rPr lang="en-US" altLang="zh-TW" sz="4000" dirty="0" smtClean="0">
                <a:solidFill>
                  <a:srgbClr val="FFFF00"/>
                </a:solidFill>
                <a:latin typeface="微軟正黑體" pitchFamily="34" charset="-120"/>
                <a:ea typeface="微軟正黑體" pitchFamily="34" charset="-120"/>
              </a:rPr>
              <a:t>(</a:t>
            </a:r>
            <a:r>
              <a:rPr lang="zh-TW" altLang="en-US" sz="4000" dirty="0" smtClean="0">
                <a:solidFill>
                  <a:srgbClr val="FFFF00"/>
                </a:solidFill>
                <a:latin typeface="微軟正黑體" pitchFamily="34" charset="-120"/>
                <a:ea typeface="微軟正黑體" pitchFamily="34" charset="-120"/>
              </a:rPr>
              <a:t>雙封套方式</a:t>
            </a:r>
            <a:r>
              <a:rPr lang="en-US" altLang="zh-TW" sz="4000" dirty="0" smtClean="0">
                <a:solidFill>
                  <a:srgbClr val="FFFF00"/>
                </a:solidFill>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傳遞給相關單位。 </a:t>
            </a:r>
            <a:endParaRPr lang="en-US" altLang="zh-TW" sz="4000" dirty="0" smtClean="0">
              <a:latin typeface="微軟正黑體" pitchFamily="34" charset="-120"/>
              <a:ea typeface="微軟正黑體" pitchFamily="34" charset="-120"/>
            </a:endParaRPr>
          </a:p>
          <a:p>
            <a:r>
              <a:rPr lang="zh-TW" altLang="en-US" sz="4000" dirty="0" smtClean="0">
                <a:latin typeface="微軟正黑體" pitchFamily="34" charset="-120"/>
                <a:ea typeface="微軟正黑體" pitchFamily="34" charset="-120"/>
              </a:rPr>
              <a:t>公文格式，請上萬華國中</a:t>
            </a:r>
            <a:r>
              <a:rPr lang="en-US" altLang="zh-TW" sz="4000" dirty="0" smtClean="0">
                <a:latin typeface="微軟正黑體" pitchFamily="34" charset="-120"/>
                <a:ea typeface="微軟正黑體" pitchFamily="34" charset="-120"/>
              </a:rPr>
              <a:t>/</a:t>
            </a:r>
            <a:r>
              <a:rPr lang="zh-TW" altLang="en-US" sz="4000" dirty="0" smtClean="0">
                <a:latin typeface="微軟正黑體" pitchFamily="34" charset="-120"/>
                <a:ea typeface="微軟正黑體" pitchFamily="34" charset="-120"/>
              </a:rPr>
              <a:t>中輟通報網新知  下載。 </a:t>
            </a:r>
            <a:endParaRPr lang="en-US" altLang="zh-TW" sz="4000" dirty="0" smtClean="0">
              <a:latin typeface="微軟正黑體" pitchFamily="34" charset="-120"/>
              <a:ea typeface="微軟正黑體" pitchFamily="34" charset="-120"/>
            </a:endParaRPr>
          </a:p>
          <a:p>
            <a:r>
              <a:rPr lang="zh-TW" altLang="en-US" sz="4000" dirty="0" smtClean="0">
                <a:latin typeface="微軟正黑體" pitchFamily="34" charset="-120"/>
                <a:ea typeface="微軟正黑體" pitchFamily="34" charset="-120"/>
              </a:rPr>
              <a:t>雙封套圖示。 </a:t>
            </a:r>
            <a:endParaRPr lang="en-US" altLang="zh-TW" sz="40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230823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72387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這是無法彌補的遺憾</a:t>
            </a:r>
            <a:endParaRPr lang="zh-TW" altLang="en-US" dirty="0"/>
          </a:p>
        </p:txBody>
      </p:sp>
      <p:pic>
        <p:nvPicPr>
          <p:cNvPr id="3" name="圖片 2"/>
          <p:cNvPicPr/>
          <p:nvPr/>
        </p:nvPicPr>
        <p:blipFill>
          <a:blip r:embed="rId2" cstate="print"/>
          <a:srcRect/>
          <a:stretch>
            <a:fillRect/>
          </a:stretch>
        </p:blipFill>
        <p:spPr bwMode="auto">
          <a:xfrm>
            <a:off x="899592" y="1412776"/>
            <a:ext cx="7560840" cy="4680520"/>
          </a:xfrm>
          <a:prstGeom prst="rect">
            <a:avLst/>
          </a:prstGeom>
          <a:noFill/>
          <a:ln w="9525">
            <a:noFill/>
            <a:miter lim="800000"/>
            <a:headEnd/>
            <a:tailEnd/>
          </a:ln>
        </p:spPr>
      </p:pic>
    </p:spTree>
    <p:extLst>
      <p:ext uri="{BB962C8B-B14F-4D97-AF65-F5344CB8AC3E}">
        <p14:creationId xmlns:p14="http://schemas.microsoft.com/office/powerpoint/2010/main" val="2695397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flipV="1">
            <a:off x="4932040" y="5229200"/>
            <a:ext cx="0" cy="288032"/>
          </a:xfrm>
          <a:prstGeom prst="line">
            <a:avLst/>
          </a:prstGeom>
          <a:ln w="88900"/>
        </p:spPr>
        <p:style>
          <a:lnRef idx="1">
            <a:schemeClr val="dk1"/>
          </a:lnRef>
          <a:fillRef idx="0">
            <a:schemeClr val="dk1"/>
          </a:fillRef>
          <a:effectRef idx="0">
            <a:schemeClr val="dk1"/>
          </a:effectRef>
          <a:fontRef idx="minor">
            <a:schemeClr val="tx1"/>
          </a:fontRef>
        </p:style>
      </p:cxnSp>
      <p:cxnSp>
        <p:nvCxnSpPr>
          <p:cNvPr id="8" name="直線接點 7"/>
          <p:cNvCxnSpPr/>
          <p:nvPr/>
        </p:nvCxnSpPr>
        <p:spPr>
          <a:xfrm flipV="1">
            <a:off x="5220072" y="4653136"/>
            <a:ext cx="0" cy="878498"/>
          </a:xfrm>
          <a:prstGeom prst="line">
            <a:avLst/>
          </a:prstGeom>
          <a:ln w="88900"/>
        </p:spPr>
        <p:style>
          <a:lnRef idx="1">
            <a:schemeClr val="dk1"/>
          </a:lnRef>
          <a:fillRef idx="0">
            <a:schemeClr val="dk1"/>
          </a:fillRef>
          <a:effectRef idx="0">
            <a:schemeClr val="dk1"/>
          </a:effectRef>
          <a:fontRef idx="minor">
            <a:schemeClr val="tx1"/>
          </a:fontRef>
        </p:style>
      </p:cxnSp>
      <p:cxnSp>
        <p:nvCxnSpPr>
          <p:cNvPr id="11" name="直線接點 10"/>
          <p:cNvCxnSpPr/>
          <p:nvPr/>
        </p:nvCxnSpPr>
        <p:spPr>
          <a:xfrm flipV="1">
            <a:off x="5076056" y="4869160"/>
            <a:ext cx="0" cy="288032"/>
          </a:xfrm>
          <a:prstGeom prst="line">
            <a:avLst/>
          </a:prstGeom>
          <a:ln w="88900"/>
        </p:spPr>
        <p:style>
          <a:lnRef idx="1">
            <a:schemeClr val="dk1"/>
          </a:lnRef>
          <a:fillRef idx="0">
            <a:schemeClr val="dk1"/>
          </a:fillRef>
          <a:effectRef idx="0">
            <a:schemeClr val="dk1"/>
          </a:effectRef>
          <a:fontRef idx="minor">
            <a:schemeClr val="tx1"/>
          </a:fontRef>
        </p:style>
      </p:cxnSp>
      <p:cxnSp>
        <p:nvCxnSpPr>
          <p:cNvPr id="12" name="直線接點 11"/>
          <p:cNvCxnSpPr/>
          <p:nvPr/>
        </p:nvCxnSpPr>
        <p:spPr>
          <a:xfrm flipV="1">
            <a:off x="5436096" y="3573016"/>
            <a:ext cx="0" cy="288032"/>
          </a:xfrm>
          <a:prstGeom prst="line">
            <a:avLst/>
          </a:prstGeom>
          <a:ln w="88900"/>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flipV="1">
            <a:off x="5436096" y="4437112"/>
            <a:ext cx="0" cy="1224136"/>
          </a:xfrm>
          <a:prstGeom prst="line">
            <a:avLst/>
          </a:prstGeom>
          <a:ln w="88900"/>
        </p:spPr>
        <p:style>
          <a:lnRef idx="1">
            <a:schemeClr val="dk1"/>
          </a:lnRef>
          <a:fillRef idx="0">
            <a:schemeClr val="dk1"/>
          </a:fillRef>
          <a:effectRef idx="0">
            <a:schemeClr val="dk1"/>
          </a:effectRef>
          <a:fontRef idx="minor">
            <a:schemeClr val="tx1"/>
          </a:fontRef>
        </p:style>
      </p:cxnSp>
      <p:cxnSp>
        <p:nvCxnSpPr>
          <p:cNvPr id="15" name="直線接點 14"/>
          <p:cNvCxnSpPr/>
          <p:nvPr/>
        </p:nvCxnSpPr>
        <p:spPr>
          <a:xfrm flipV="1">
            <a:off x="2440159" y="4362873"/>
            <a:ext cx="0" cy="360040"/>
          </a:xfrm>
          <a:prstGeom prst="line">
            <a:avLst/>
          </a:prstGeom>
          <a:ln w="127000"/>
        </p:spPr>
        <p:style>
          <a:lnRef idx="1">
            <a:schemeClr val="dk1"/>
          </a:lnRef>
          <a:fillRef idx="0">
            <a:schemeClr val="dk1"/>
          </a:fillRef>
          <a:effectRef idx="0">
            <a:schemeClr val="dk1"/>
          </a:effectRef>
          <a:fontRef idx="minor">
            <a:schemeClr val="tx1"/>
          </a:fontRef>
        </p:style>
      </p:cxnSp>
      <p:cxnSp>
        <p:nvCxnSpPr>
          <p:cNvPr id="17" name="直線接點 16"/>
          <p:cNvCxnSpPr/>
          <p:nvPr/>
        </p:nvCxnSpPr>
        <p:spPr>
          <a:xfrm flipV="1">
            <a:off x="2230016" y="3659628"/>
            <a:ext cx="0" cy="1872208"/>
          </a:xfrm>
          <a:prstGeom prst="line">
            <a:avLst/>
          </a:prstGeom>
          <a:ln w="88900"/>
        </p:spPr>
        <p:style>
          <a:lnRef idx="1">
            <a:schemeClr val="dk1"/>
          </a:lnRef>
          <a:fillRef idx="0">
            <a:schemeClr val="dk1"/>
          </a:fillRef>
          <a:effectRef idx="0">
            <a:schemeClr val="dk1"/>
          </a:effectRef>
          <a:fontRef idx="minor">
            <a:schemeClr val="tx1"/>
          </a:fontRef>
        </p:style>
      </p:cxnSp>
      <p:cxnSp>
        <p:nvCxnSpPr>
          <p:cNvPr id="19" name="直線接點 18"/>
          <p:cNvCxnSpPr/>
          <p:nvPr/>
        </p:nvCxnSpPr>
        <p:spPr>
          <a:xfrm flipV="1">
            <a:off x="5148064" y="764704"/>
            <a:ext cx="0" cy="288032"/>
          </a:xfrm>
          <a:prstGeom prst="line">
            <a:avLst/>
          </a:prstGeom>
          <a:ln w="88900"/>
        </p:spPr>
        <p:style>
          <a:lnRef idx="1">
            <a:schemeClr val="dk1"/>
          </a:lnRef>
          <a:fillRef idx="0">
            <a:schemeClr val="dk1"/>
          </a:fillRef>
          <a:effectRef idx="0">
            <a:schemeClr val="dk1"/>
          </a:effectRef>
          <a:fontRef idx="minor">
            <a:schemeClr val="tx1"/>
          </a:fontRef>
        </p:style>
      </p:cxnSp>
      <p:sp>
        <p:nvSpPr>
          <p:cNvPr id="2" name="內容版面配置區 1"/>
          <p:cNvSpPr>
            <a:spLocks noGrp="1"/>
          </p:cNvSpPr>
          <p:nvPr>
            <p:ph idx="1"/>
          </p:nvPr>
        </p:nvSpPr>
        <p:spPr/>
        <p:txBody>
          <a:bodyPr/>
          <a:lstStyle/>
          <a:p>
            <a:endParaRPr lang="zh-TW" altLang="en-US"/>
          </a:p>
        </p:txBody>
      </p:sp>
      <p:pic>
        <p:nvPicPr>
          <p:cNvPr id="2050" name="Picture 2" descr="C:\Users\Administrator\Desktop\中輟公文資料\公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7"/>
            <a:ext cx="7764463" cy="473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48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81000" y="381000"/>
            <a:ext cx="7151688" cy="838200"/>
          </a:xfrm>
        </p:spPr>
        <p:txBody>
          <a:bodyPr anchor="ctr"/>
          <a:lstStyle/>
          <a:p>
            <a:pPr eaLnBrk="1" hangingPunct="1"/>
            <a:r>
              <a:rPr lang="zh-TW" altLang="en-US" smtClean="0"/>
              <a:t>學生輟學資料轉銜與行政轉學</a:t>
            </a:r>
            <a:endParaRPr lang="en-US" altLang="zh-TW" smtClean="0"/>
          </a:p>
        </p:txBody>
      </p:sp>
      <p:sp>
        <p:nvSpPr>
          <p:cNvPr id="391171" name="Rectangle 3"/>
          <p:cNvSpPr>
            <a:spLocks noGrp="1" noChangeArrowheads="1"/>
          </p:cNvSpPr>
          <p:nvPr>
            <p:ph idx="4294967295"/>
          </p:nvPr>
        </p:nvSpPr>
        <p:spPr>
          <a:xfrm>
            <a:off x="966788" y="1492250"/>
            <a:ext cx="7134225" cy="3589338"/>
          </a:xfrm>
        </p:spPr>
        <p:txBody>
          <a:bodyPr/>
          <a:lstStyle/>
          <a:p>
            <a:pPr eaLnBrk="1" hangingPunct="1"/>
            <a:r>
              <a:rPr lang="zh-TW" altLang="en-US" sz="2800" smtClean="0">
                <a:latin typeface="標楷體" pitchFamily="65" charset="-120"/>
              </a:rPr>
              <a:t>本通報系統之學生輟學資料轉銜，係指學生轉學後，系統中學生輟學通報之相關資料移轉，非行政上之轉學（故</a:t>
            </a:r>
            <a:r>
              <a:rPr lang="zh-TW" altLang="en-US" sz="2800" b="1" smtClean="0">
                <a:solidFill>
                  <a:srgbClr val="FFFF00"/>
                </a:solidFill>
                <a:latin typeface="標楷體" pitchFamily="65" charset="-120"/>
              </a:rPr>
              <a:t>與實際轉學日可有落差</a:t>
            </a:r>
            <a:r>
              <a:rPr lang="zh-TW" altLang="en-US" sz="2800" smtClean="0">
                <a:latin typeface="標楷體" pitchFamily="65" charset="-120"/>
              </a:rPr>
              <a:t>）。</a:t>
            </a:r>
          </a:p>
          <a:p>
            <a:pPr eaLnBrk="1" hangingPunct="1"/>
            <a:endParaRPr lang="zh-TW" altLang="en-US" sz="2800" smtClean="0">
              <a:latin typeface="標楷體" pitchFamily="65" charset="-120"/>
            </a:endParaRPr>
          </a:p>
          <a:p>
            <a:pPr eaLnBrk="1" hangingPunct="1"/>
            <a:r>
              <a:rPr lang="zh-TW" altLang="en-US" sz="2800" smtClean="0">
                <a:latin typeface="標楷體" pitchFamily="65" charset="-120"/>
              </a:rPr>
              <a:t>若學生未至欲轉入學校報到，仍屬原轉出學校中輟生，</a:t>
            </a:r>
            <a:r>
              <a:rPr lang="zh-TW" altLang="en-US" sz="2800" b="1" smtClean="0">
                <a:solidFill>
                  <a:srgbClr val="FFFF00"/>
                </a:solidFill>
                <a:latin typeface="標楷體" pitchFamily="65" charset="-120"/>
              </a:rPr>
              <a:t>請「原校」取消轉學後並進行中輟通報</a:t>
            </a:r>
            <a:r>
              <a:rPr lang="zh-TW" altLang="en-US" sz="2800" smtClean="0">
                <a:latin typeface="標楷體" pitchFamily="65" charset="-120"/>
              </a:rPr>
              <a:t>。</a:t>
            </a:r>
            <a:r>
              <a:rPr lang="zh-TW" altLang="en-US" smtClean="0">
                <a:latin typeface="標楷體" pitchFamily="65" charset="-120"/>
              </a:rPr>
              <a:t> </a:t>
            </a:r>
          </a:p>
        </p:txBody>
      </p:sp>
    </p:spTree>
    <p:extLst>
      <p:ext uri="{BB962C8B-B14F-4D97-AF65-F5344CB8AC3E}">
        <p14:creationId xmlns:p14="http://schemas.microsoft.com/office/powerpoint/2010/main" val="36027234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 calcmode="lin" valueType="num">
                                      <p:cBhvr>
                                        <p:cTn id="7" dur="500" fill="hold"/>
                                        <p:tgtEl>
                                          <p:spTgt spid="391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11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91171">
                                            <p:txEl>
                                              <p:pRg st="2" end="2"/>
                                            </p:txEl>
                                          </p:spTgt>
                                        </p:tgtEl>
                                        <p:attrNameLst>
                                          <p:attrName>style.visibility</p:attrName>
                                        </p:attrNameLst>
                                      </p:cBhvr>
                                      <p:to>
                                        <p:strVal val="visible"/>
                                      </p:to>
                                    </p:set>
                                    <p:anim calcmode="lin" valueType="num">
                                      <p:cBhvr>
                                        <p:cTn id="13" dur="500" fill="hold"/>
                                        <p:tgtEl>
                                          <p:spTgt spid="39117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9117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idx="4294967295"/>
          </p:nvPr>
        </p:nvSpPr>
        <p:spPr>
          <a:xfrm>
            <a:off x="714375" y="2143125"/>
            <a:ext cx="7772400" cy="1470025"/>
          </a:xfrm>
        </p:spPr>
        <p:txBody>
          <a:bodyPr anchor="ctr"/>
          <a:lstStyle/>
          <a:p>
            <a:pPr marL="342900" indent="-342900" eaLnBrk="1" hangingPunct="1">
              <a:spcBef>
                <a:spcPts val="600"/>
              </a:spcBef>
              <a:spcAft>
                <a:spcPts val="600"/>
              </a:spcAft>
            </a:pPr>
            <a:r>
              <a:rPr lang="zh-TW" altLang="en-US" i="1" smtClean="0">
                <a:solidFill>
                  <a:srgbClr val="FF9900"/>
                </a:solidFill>
              </a:rPr>
              <a:t>子系統二：</a:t>
            </a:r>
            <a:r>
              <a:rPr lang="zh-TW" altLang="en-US" i="1" smtClean="0">
                <a:solidFill>
                  <a:schemeClr val="tx1"/>
                </a:solidFill>
              </a:rPr>
              <a:t>新生未入學通報</a:t>
            </a:r>
            <a:endParaRPr lang="en-US" altLang="zh-TW" i="1" smtClean="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nchor="ctr"/>
          <a:lstStyle/>
          <a:p>
            <a:pPr eaLnBrk="1" hangingPunct="1"/>
            <a:r>
              <a:rPr lang="zh-TW" altLang="en-US" dirty="0" smtClean="0"/>
              <a:t>新生未入學通報秘笈</a:t>
            </a:r>
            <a:r>
              <a:rPr lang="en-US" altLang="zh-TW" dirty="0" smtClean="0"/>
              <a:t>4-1</a:t>
            </a:r>
          </a:p>
        </p:txBody>
      </p:sp>
      <p:sp>
        <p:nvSpPr>
          <p:cNvPr id="349187" name="Rectangle 3"/>
          <p:cNvSpPr>
            <a:spLocks noGrp="1" noChangeArrowheads="1"/>
          </p:cNvSpPr>
          <p:nvPr>
            <p:ph idx="4294967295"/>
          </p:nvPr>
        </p:nvSpPr>
        <p:spPr>
          <a:xfrm>
            <a:off x="395288" y="1340768"/>
            <a:ext cx="8353425" cy="4896544"/>
          </a:xfrm>
        </p:spPr>
        <p:txBody>
          <a:bodyPr/>
          <a:lstStyle/>
          <a:p>
            <a:pPr eaLnBrk="1" hangingPunct="1">
              <a:lnSpc>
                <a:spcPct val="110000"/>
              </a:lnSpc>
              <a:spcBef>
                <a:spcPts val="300"/>
              </a:spcBef>
            </a:pPr>
            <a:r>
              <a:rPr lang="zh-TW" altLang="en-US" sz="2600" b="1" u="sng" dirty="0" smtClean="0">
                <a:latin typeface="標楷體" pitchFamily="65" charset="-120"/>
              </a:rPr>
              <a:t>「新生未入學」另歸一子系統</a:t>
            </a:r>
            <a:r>
              <a:rPr lang="zh-TW" altLang="en-US" sz="2600" dirty="0" smtClean="0">
                <a:latin typeface="標楷體" pitchFamily="65" charset="-120"/>
              </a:rPr>
              <a:t>，目的在</a:t>
            </a:r>
            <a:r>
              <a:rPr lang="zh-TW" altLang="en-US" sz="2600" u="sng" dirty="0" smtClean="0">
                <a:solidFill>
                  <a:srgbClr val="FFFF00"/>
                </a:solidFill>
                <a:latin typeface="標楷體" pitchFamily="65" charset="-120"/>
              </a:rPr>
              <a:t>不受</a:t>
            </a:r>
            <a:r>
              <a:rPr lang="zh-TW" altLang="en-US" sz="2600" b="1" u="sng" dirty="0" smtClean="0">
                <a:solidFill>
                  <a:srgbClr val="FFFF00"/>
                </a:solidFill>
                <a:latin typeface="標楷體" pitchFamily="65" charset="-120"/>
              </a:rPr>
              <a:t>中輟生三天未到務必通報</a:t>
            </a:r>
            <a:r>
              <a:rPr lang="zh-TW" altLang="en-US" sz="2600" dirty="0" smtClean="0">
                <a:solidFill>
                  <a:srgbClr val="FFFF00"/>
                </a:solidFill>
                <a:latin typeface="標楷體" pitchFamily="65" charset="-120"/>
              </a:rPr>
              <a:t>之限制</a:t>
            </a:r>
            <a:r>
              <a:rPr lang="zh-TW" altLang="en-US" sz="2600" dirty="0" smtClean="0">
                <a:latin typeface="標楷體" pitchFamily="65" charset="-120"/>
              </a:rPr>
              <a:t>，</a:t>
            </a:r>
            <a:r>
              <a:rPr lang="zh-TW" altLang="en-US" sz="2600" b="1" dirty="0" smtClean="0">
                <a:latin typeface="標楷體" pitchFamily="65" charset="-120"/>
              </a:rPr>
              <a:t>可有較長之查證時間。</a:t>
            </a:r>
            <a:r>
              <a:rPr lang="zh-TW" altLang="en-US" sz="2600" b="1" dirty="0" smtClean="0">
                <a:latin typeface="標楷體" pitchFamily="65" charset="-120"/>
                <a:hlinkClick r:id="rId2" action="ppaction://hlinkfile"/>
              </a:rPr>
              <a:t>查證重點如公文說明三、四</a:t>
            </a:r>
            <a:r>
              <a:rPr lang="zh-TW" altLang="en-US" sz="2600" b="1" dirty="0" smtClean="0">
                <a:latin typeface="標楷體" pitchFamily="65" charset="-120"/>
              </a:rPr>
              <a:t> </a:t>
            </a:r>
            <a:r>
              <a:rPr lang="en-US" altLang="zh-TW" sz="2600" b="1" dirty="0" smtClean="0">
                <a:solidFill>
                  <a:srgbClr val="FFFF00"/>
                </a:solidFill>
                <a:latin typeface="標楷體" pitchFamily="65" charset="-120"/>
              </a:rPr>
              <a:t>(</a:t>
            </a:r>
            <a:r>
              <a:rPr lang="zh-TW" altLang="en-US" sz="2600" b="1" dirty="0" smtClean="0">
                <a:solidFill>
                  <a:srgbClr val="FFFF00"/>
                </a:solidFill>
                <a:latin typeface="標楷體" pitchFamily="65" charset="-120"/>
              </a:rPr>
              <a:t>專卷管理、確實追蹤</a:t>
            </a:r>
            <a:r>
              <a:rPr lang="en-US" altLang="zh-TW" sz="2600" b="1" dirty="0" smtClean="0">
                <a:solidFill>
                  <a:srgbClr val="FFFF00"/>
                </a:solidFill>
                <a:latin typeface="標楷體" pitchFamily="65" charset="-120"/>
              </a:rPr>
              <a:t>)</a:t>
            </a:r>
            <a:r>
              <a:rPr lang="zh-TW" altLang="en-US" sz="2600" b="1" dirty="0" smtClean="0">
                <a:latin typeface="標楷體" pitchFamily="65" charset="-120"/>
              </a:rPr>
              <a:t>。</a:t>
            </a:r>
          </a:p>
          <a:p>
            <a:pPr eaLnBrk="1" hangingPunct="1">
              <a:lnSpc>
                <a:spcPct val="110000"/>
              </a:lnSpc>
              <a:spcBef>
                <a:spcPts val="300"/>
              </a:spcBef>
            </a:pPr>
            <a:r>
              <a:rPr lang="zh-TW" altLang="en-US" sz="2600" b="1" dirty="0" smtClean="0">
                <a:latin typeface="標楷體" pitchFamily="65" charset="-120"/>
              </a:rPr>
              <a:t>請先至「教育部國民中小學</a:t>
            </a:r>
            <a:r>
              <a:rPr lang="zh-TW" altLang="en-US" sz="2600" b="1" dirty="0" smtClean="0">
                <a:latin typeface="標楷體" pitchFamily="65" charset="-120"/>
                <a:hlinkClick r:id="rId3" action="ppaction://hlinkfile"/>
              </a:rPr>
              <a:t>學生就學系統</a:t>
            </a:r>
            <a:r>
              <a:rPr lang="zh-TW" altLang="en-US" sz="2600" b="1" dirty="0" smtClean="0">
                <a:latin typeface="標楷體" pitchFamily="65" charset="-120"/>
              </a:rPr>
              <a:t>」先行作業。</a:t>
            </a:r>
            <a:r>
              <a:rPr lang="zh-TW" altLang="en-US" sz="2600" b="1" dirty="0" smtClean="0">
                <a:solidFill>
                  <a:srgbClr val="FFFF00"/>
                </a:solidFill>
                <a:latin typeface="標楷體" pitchFamily="65" charset="-120"/>
              </a:rPr>
              <a:t>至</a:t>
            </a:r>
            <a:r>
              <a:rPr lang="en-US" altLang="zh-TW" sz="2600" b="1" dirty="0" smtClean="0">
                <a:solidFill>
                  <a:srgbClr val="FFFF00"/>
                </a:solidFill>
                <a:latin typeface="標楷體" pitchFamily="65" charset="-120"/>
              </a:rPr>
              <a:t>9</a:t>
            </a:r>
            <a:r>
              <a:rPr lang="zh-TW" altLang="en-US" sz="2600" b="1" dirty="0" smtClean="0">
                <a:solidFill>
                  <a:srgbClr val="FFFF00"/>
                </a:solidFill>
                <a:latin typeface="標楷體" pitchFamily="65" charset="-120"/>
              </a:rPr>
              <a:t>月底</a:t>
            </a:r>
            <a:r>
              <a:rPr lang="zh-TW" altLang="en-US" sz="2600" b="1" dirty="0" smtClean="0">
                <a:latin typeface="標楷體" pitchFamily="65" charset="-120"/>
              </a:rPr>
              <a:t>若仍無法得知學生是否已入他校就讀，則上系統通報</a:t>
            </a:r>
          </a:p>
          <a:p>
            <a:pPr eaLnBrk="1" hangingPunct="1">
              <a:lnSpc>
                <a:spcPct val="110000"/>
              </a:lnSpc>
              <a:spcBef>
                <a:spcPts val="300"/>
              </a:spcBef>
            </a:pPr>
            <a:r>
              <a:rPr lang="zh-TW" altLang="en-US" sz="2600" b="1" dirty="0" smtClean="0">
                <a:latin typeface="標楷體" pitchFamily="65" charset="-120"/>
              </a:rPr>
              <a:t>行蹤為「</a:t>
            </a:r>
            <a:r>
              <a:rPr lang="zh-TW" altLang="en-US" sz="2600" b="1" dirty="0" smtClean="0">
                <a:solidFill>
                  <a:srgbClr val="FFFF00"/>
                </a:solidFill>
                <a:latin typeface="標楷體" pitchFamily="65" charset="-120"/>
              </a:rPr>
              <a:t>行蹤不明</a:t>
            </a:r>
            <a:r>
              <a:rPr lang="zh-TW" altLang="en-US" sz="2600" b="1" dirty="0" smtClean="0">
                <a:latin typeface="標楷體" pitchFamily="65" charset="-120"/>
              </a:rPr>
              <a:t>」，以透過系統送請警政單位協尋。</a:t>
            </a:r>
            <a:endParaRPr lang="en-US" altLang="zh-TW" sz="2600" b="1" dirty="0" smtClean="0">
              <a:latin typeface="標楷體" pitchFamily="65" charset="-120"/>
            </a:endParaRPr>
          </a:p>
          <a:p>
            <a:pPr eaLnBrk="1" hangingPunct="1">
              <a:lnSpc>
                <a:spcPct val="110000"/>
              </a:lnSpc>
              <a:spcBef>
                <a:spcPts val="300"/>
              </a:spcBef>
            </a:pPr>
            <a:r>
              <a:rPr lang="zh-TW" altLang="en-US" sz="2600" b="1" dirty="0" smtClean="0">
                <a:solidFill>
                  <a:srgbClr val="FFFF00"/>
                </a:solidFill>
                <a:latin typeface="標楷體" pitchFamily="65" charset="-120"/>
              </a:rPr>
              <a:t>輟學日則請輸入為「開學日」</a:t>
            </a:r>
            <a:r>
              <a:rPr lang="zh-TW" altLang="en-US" sz="2600" b="1" dirty="0" smtClean="0">
                <a:latin typeface="標楷體" pitchFamily="65" charset="-120"/>
              </a:rPr>
              <a:t>，非查證後之「登錄日」</a:t>
            </a:r>
            <a:endParaRPr lang="en-US" altLang="zh-TW" sz="2600" b="1" dirty="0" smtClean="0">
              <a:latin typeface="標楷體" pitchFamily="65" charset="-120"/>
            </a:endParaRPr>
          </a:p>
          <a:p>
            <a:pPr eaLnBrk="1" hangingPunct="1">
              <a:lnSpc>
                <a:spcPct val="110000"/>
              </a:lnSpc>
              <a:spcBef>
                <a:spcPts val="300"/>
              </a:spcBef>
            </a:pPr>
            <a:r>
              <a:rPr lang="zh-TW" altLang="en-US" sz="2600" b="1" dirty="0" smtClean="0">
                <a:latin typeface="標楷體" pitchFamily="65" charset="-120"/>
              </a:rPr>
              <a:t>若已知學生行蹤但無法入學，務必</a:t>
            </a:r>
            <a:r>
              <a:rPr lang="zh-TW" altLang="en-US" sz="2600" b="1" dirty="0" smtClean="0">
                <a:solidFill>
                  <a:srgbClr val="FFFF00"/>
                </a:solidFill>
                <a:latin typeface="標楷體" pitchFamily="65" charset="-120"/>
              </a:rPr>
              <a:t>盡速上網通報並行文</a:t>
            </a:r>
            <a:r>
              <a:rPr lang="zh-TW" altLang="en-US" sz="2600" b="1" dirty="0" smtClean="0">
                <a:latin typeface="標楷體" pitchFamily="65" charset="-120"/>
              </a:rPr>
              <a:t>至強迫入學委員會</a:t>
            </a:r>
            <a:r>
              <a:rPr lang="zh-TW" altLang="en-US" sz="2600" b="1" dirty="0">
                <a:latin typeface="標楷體" pitchFamily="65" charset="-120"/>
              </a:rPr>
              <a:t>、社會局及區域中心</a:t>
            </a:r>
            <a:r>
              <a:rPr lang="zh-TW" altLang="en-US" sz="2600" b="1" dirty="0" smtClean="0">
                <a:latin typeface="標楷體" pitchFamily="65" charset="-120"/>
              </a:rPr>
              <a:t>學校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wipe(down)">
                                      <p:cBhvr>
                                        <p:cTn id="7" dur="580">
                                          <p:stCondLst>
                                            <p:cond delay="0"/>
                                          </p:stCondLst>
                                        </p:cTn>
                                        <p:tgtEl>
                                          <p:spTgt spid="349187">
                                            <p:txEl>
                                              <p:pRg st="0" end="0"/>
                                            </p:txEl>
                                          </p:spTgt>
                                        </p:tgtEl>
                                      </p:cBhvr>
                                    </p:animEffect>
                                    <p:anim calcmode="lin" valueType="num">
                                      <p:cBhvr>
                                        <p:cTn id="8" dur="1822" tmFilter="0,0; 0.14,0.36; 0.43,0.73; 0.71,0.91; 1.0,1.0">
                                          <p:stCondLst>
                                            <p:cond delay="0"/>
                                          </p:stCondLst>
                                        </p:cTn>
                                        <p:tgtEl>
                                          <p:spTgt spid="34918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918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918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918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918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49187">
                                            <p:txEl>
                                              <p:pRg st="0" end="0"/>
                                            </p:txEl>
                                          </p:spTgt>
                                        </p:tgtEl>
                                      </p:cBhvr>
                                      <p:to x="100000" y="60000"/>
                                    </p:animScale>
                                    <p:animScale>
                                      <p:cBhvr>
                                        <p:cTn id="14" dur="166" decel="50000">
                                          <p:stCondLst>
                                            <p:cond delay="676"/>
                                          </p:stCondLst>
                                        </p:cTn>
                                        <p:tgtEl>
                                          <p:spTgt spid="349187">
                                            <p:txEl>
                                              <p:pRg st="0" end="0"/>
                                            </p:txEl>
                                          </p:spTgt>
                                        </p:tgtEl>
                                      </p:cBhvr>
                                      <p:to x="100000" y="100000"/>
                                    </p:animScale>
                                    <p:animScale>
                                      <p:cBhvr>
                                        <p:cTn id="15" dur="26">
                                          <p:stCondLst>
                                            <p:cond delay="1312"/>
                                          </p:stCondLst>
                                        </p:cTn>
                                        <p:tgtEl>
                                          <p:spTgt spid="349187">
                                            <p:txEl>
                                              <p:pRg st="0" end="0"/>
                                            </p:txEl>
                                          </p:spTgt>
                                        </p:tgtEl>
                                      </p:cBhvr>
                                      <p:to x="100000" y="80000"/>
                                    </p:animScale>
                                    <p:animScale>
                                      <p:cBhvr>
                                        <p:cTn id="16" dur="166" decel="50000">
                                          <p:stCondLst>
                                            <p:cond delay="1338"/>
                                          </p:stCondLst>
                                        </p:cTn>
                                        <p:tgtEl>
                                          <p:spTgt spid="349187">
                                            <p:txEl>
                                              <p:pRg st="0" end="0"/>
                                            </p:txEl>
                                          </p:spTgt>
                                        </p:tgtEl>
                                      </p:cBhvr>
                                      <p:to x="100000" y="100000"/>
                                    </p:animScale>
                                    <p:animScale>
                                      <p:cBhvr>
                                        <p:cTn id="17" dur="26">
                                          <p:stCondLst>
                                            <p:cond delay="1642"/>
                                          </p:stCondLst>
                                        </p:cTn>
                                        <p:tgtEl>
                                          <p:spTgt spid="349187">
                                            <p:txEl>
                                              <p:pRg st="0" end="0"/>
                                            </p:txEl>
                                          </p:spTgt>
                                        </p:tgtEl>
                                      </p:cBhvr>
                                      <p:to x="100000" y="90000"/>
                                    </p:animScale>
                                    <p:animScale>
                                      <p:cBhvr>
                                        <p:cTn id="18" dur="166" decel="50000">
                                          <p:stCondLst>
                                            <p:cond delay="1668"/>
                                          </p:stCondLst>
                                        </p:cTn>
                                        <p:tgtEl>
                                          <p:spTgt spid="349187">
                                            <p:txEl>
                                              <p:pRg st="0" end="0"/>
                                            </p:txEl>
                                          </p:spTgt>
                                        </p:tgtEl>
                                      </p:cBhvr>
                                      <p:to x="100000" y="100000"/>
                                    </p:animScale>
                                    <p:animScale>
                                      <p:cBhvr>
                                        <p:cTn id="19" dur="26">
                                          <p:stCondLst>
                                            <p:cond delay="1808"/>
                                          </p:stCondLst>
                                        </p:cTn>
                                        <p:tgtEl>
                                          <p:spTgt spid="349187">
                                            <p:txEl>
                                              <p:pRg st="0" end="0"/>
                                            </p:txEl>
                                          </p:spTgt>
                                        </p:tgtEl>
                                      </p:cBhvr>
                                      <p:to x="100000" y="95000"/>
                                    </p:animScale>
                                    <p:animScale>
                                      <p:cBhvr>
                                        <p:cTn id="20" dur="166" decel="50000">
                                          <p:stCondLst>
                                            <p:cond delay="1834"/>
                                          </p:stCondLst>
                                        </p:cTn>
                                        <p:tgtEl>
                                          <p:spTgt spid="349187">
                                            <p:txEl>
                                              <p:pRg st="0" end="0"/>
                                            </p:txEl>
                                          </p:spTgt>
                                        </p:tgtEl>
                                      </p:cBhvr>
                                      <p:to x="100000" y="100000"/>
                                    </p:animScale>
                                  </p:childTnLst>
                                </p:cTn>
                              </p:par>
                            </p:childTnLst>
                          </p:cTn>
                        </p:par>
                        <p:par>
                          <p:cTn id="21" fill="hold" nodeType="afterGroup">
                            <p:stCondLst>
                              <p:cond delay="2000"/>
                            </p:stCondLst>
                            <p:childTnLst>
                              <p:par>
                                <p:cTn id="22" presetID="26" presetClass="entr" presetSubtype="0" fill="hold" nodeType="afterEffect">
                                  <p:stCondLst>
                                    <p:cond delay="0"/>
                                  </p:stCondLst>
                                  <p:childTnLst>
                                    <p:set>
                                      <p:cBhvr>
                                        <p:cTn id="23" dur="1" fill="hold">
                                          <p:stCondLst>
                                            <p:cond delay="0"/>
                                          </p:stCondLst>
                                        </p:cTn>
                                        <p:tgtEl>
                                          <p:spTgt spid="349187">
                                            <p:txEl>
                                              <p:pRg st="1" end="1"/>
                                            </p:txEl>
                                          </p:spTgt>
                                        </p:tgtEl>
                                        <p:attrNameLst>
                                          <p:attrName>style.visibility</p:attrName>
                                        </p:attrNameLst>
                                      </p:cBhvr>
                                      <p:to>
                                        <p:strVal val="visible"/>
                                      </p:to>
                                    </p:set>
                                    <p:animEffect transition="in" filter="wipe(down)">
                                      <p:cBhvr>
                                        <p:cTn id="24" dur="580">
                                          <p:stCondLst>
                                            <p:cond delay="0"/>
                                          </p:stCondLst>
                                        </p:cTn>
                                        <p:tgtEl>
                                          <p:spTgt spid="349187">
                                            <p:txEl>
                                              <p:pRg st="1" end="1"/>
                                            </p:txEl>
                                          </p:spTgt>
                                        </p:tgtEl>
                                      </p:cBhvr>
                                    </p:animEffect>
                                    <p:anim calcmode="lin" valueType="num">
                                      <p:cBhvr>
                                        <p:cTn id="25" dur="1822" tmFilter="0,0; 0.14,0.36; 0.43,0.73; 0.71,0.91; 1.0,1.0">
                                          <p:stCondLst>
                                            <p:cond delay="0"/>
                                          </p:stCondLst>
                                        </p:cTn>
                                        <p:tgtEl>
                                          <p:spTgt spid="349187">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49187">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49187">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49187">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49187">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49187">
                                            <p:txEl>
                                              <p:pRg st="1" end="1"/>
                                            </p:txEl>
                                          </p:spTgt>
                                        </p:tgtEl>
                                      </p:cBhvr>
                                      <p:to x="100000" y="60000"/>
                                    </p:animScale>
                                    <p:animScale>
                                      <p:cBhvr>
                                        <p:cTn id="31" dur="166" decel="50000">
                                          <p:stCondLst>
                                            <p:cond delay="676"/>
                                          </p:stCondLst>
                                        </p:cTn>
                                        <p:tgtEl>
                                          <p:spTgt spid="349187">
                                            <p:txEl>
                                              <p:pRg st="1" end="1"/>
                                            </p:txEl>
                                          </p:spTgt>
                                        </p:tgtEl>
                                      </p:cBhvr>
                                      <p:to x="100000" y="100000"/>
                                    </p:animScale>
                                    <p:animScale>
                                      <p:cBhvr>
                                        <p:cTn id="32" dur="26">
                                          <p:stCondLst>
                                            <p:cond delay="1312"/>
                                          </p:stCondLst>
                                        </p:cTn>
                                        <p:tgtEl>
                                          <p:spTgt spid="349187">
                                            <p:txEl>
                                              <p:pRg st="1" end="1"/>
                                            </p:txEl>
                                          </p:spTgt>
                                        </p:tgtEl>
                                      </p:cBhvr>
                                      <p:to x="100000" y="80000"/>
                                    </p:animScale>
                                    <p:animScale>
                                      <p:cBhvr>
                                        <p:cTn id="33" dur="166" decel="50000">
                                          <p:stCondLst>
                                            <p:cond delay="1338"/>
                                          </p:stCondLst>
                                        </p:cTn>
                                        <p:tgtEl>
                                          <p:spTgt spid="349187">
                                            <p:txEl>
                                              <p:pRg st="1" end="1"/>
                                            </p:txEl>
                                          </p:spTgt>
                                        </p:tgtEl>
                                      </p:cBhvr>
                                      <p:to x="100000" y="100000"/>
                                    </p:animScale>
                                    <p:animScale>
                                      <p:cBhvr>
                                        <p:cTn id="34" dur="26">
                                          <p:stCondLst>
                                            <p:cond delay="1642"/>
                                          </p:stCondLst>
                                        </p:cTn>
                                        <p:tgtEl>
                                          <p:spTgt spid="349187">
                                            <p:txEl>
                                              <p:pRg st="1" end="1"/>
                                            </p:txEl>
                                          </p:spTgt>
                                        </p:tgtEl>
                                      </p:cBhvr>
                                      <p:to x="100000" y="90000"/>
                                    </p:animScale>
                                    <p:animScale>
                                      <p:cBhvr>
                                        <p:cTn id="35" dur="166" decel="50000">
                                          <p:stCondLst>
                                            <p:cond delay="1668"/>
                                          </p:stCondLst>
                                        </p:cTn>
                                        <p:tgtEl>
                                          <p:spTgt spid="349187">
                                            <p:txEl>
                                              <p:pRg st="1" end="1"/>
                                            </p:txEl>
                                          </p:spTgt>
                                        </p:tgtEl>
                                      </p:cBhvr>
                                      <p:to x="100000" y="100000"/>
                                    </p:animScale>
                                    <p:animScale>
                                      <p:cBhvr>
                                        <p:cTn id="36" dur="26">
                                          <p:stCondLst>
                                            <p:cond delay="1808"/>
                                          </p:stCondLst>
                                        </p:cTn>
                                        <p:tgtEl>
                                          <p:spTgt spid="349187">
                                            <p:txEl>
                                              <p:pRg st="1" end="1"/>
                                            </p:txEl>
                                          </p:spTgt>
                                        </p:tgtEl>
                                      </p:cBhvr>
                                      <p:to x="100000" y="95000"/>
                                    </p:animScale>
                                    <p:animScale>
                                      <p:cBhvr>
                                        <p:cTn id="37" dur="166" decel="50000">
                                          <p:stCondLst>
                                            <p:cond delay="1834"/>
                                          </p:stCondLst>
                                        </p:cTn>
                                        <p:tgtEl>
                                          <p:spTgt spid="349187">
                                            <p:txEl>
                                              <p:pRg st="1" end="1"/>
                                            </p:txEl>
                                          </p:spTgt>
                                        </p:tgtEl>
                                      </p:cBhvr>
                                      <p:to x="100000" y="100000"/>
                                    </p:animScale>
                                  </p:childTnLst>
                                </p:cTn>
                              </p:par>
                            </p:childTnLst>
                          </p:cTn>
                        </p:par>
                        <p:par>
                          <p:cTn id="38" fill="hold" nodeType="afterGroup">
                            <p:stCondLst>
                              <p:cond delay="4000"/>
                            </p:stCondLst>
                            <p:childTnLst>
                              <p:par>
                                <p:cTn id="39" presetID="26" presetClass="entr" presetSubtype="0" fill="hold" nodeType="afterEffect">
                                  <p:stCondLst>
                                    <p:cond delay="0"/>
                                  </p:stCondLst>
                                  <p:childTnLst>
                                    <p:set>
                                      <p:cBhvr>
                                        <p:cTn id="40" dur="1" fill="hold">
                                          <p:stCondLst>
                                            <p:cond delay="0"/>
                                          </p:stCondLst>
                                        </p:cTn>
                                        <p:tgtEl>
                                          <p:spTgt spid="349187">
                                            <p:txEl>
                                              <p:pRg st="2" end="2"/>
                                            </p:txEl>
                                          </p:spTgt>
                                        </p:tgtEl>
                                        <p:attrNameLst>
                                          <p:attrName>style.visibility</p:attrName>
                                        </p:attrNameLst>
                                      </p:cBhvr>
                                      <p:to>
                                        <p:strVal val="visible"/>
                                      </p:to>
                                    </p:set>
                                    <p:animEffect transition="in" filter="wipe(down)">
                                      <p:cBhvr>
                                        <p:cTn id="41" dur="580">
                                          <p:stCondLst>
                                            <p:cond delay="0"/>
                                          </p:stCondLst>
                                        </p:cTn>
                                        <p:tgtEl>
                                          <p:spTgt spid="349187">
                                            <p:txEl>
                                              <p:pRg st="2" end="2"/>
                                            </p:txEl>
                                          </p:spTgt>
                                        </p:tgtEl>
                                      </p:cBhvr>
                                    </p:animEffect>
                                    <p:anim calcmode="lin" valueType="num">
                                      <p:cBhvr>
                                        <p:cTn id="42" dur="1822" tmFilter="0,0; 0.14,0.36; 0.43,0.73; 0.71,0.91; 1.0,1.0">
                                          <p:stCondLst>
                                            <p:cond delay="0"/>
                                          </p:stCondLst>
                                        </p:cTn>
                                        <p:tgtEl>
                                          <p:spTgt spid="349187">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49187">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49187">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49187">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49187">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49187">
                                            <p:txEl>
                                              <p:pRg st="2" end="2"/>
                                            </p:txEl>
                                          </p:spTgt>
                                        </p:tgtEl>
                                      </p:cBhvr>
                                      <p:to x="100000" y="60000"/>
                                    </p:animScale>
                                    <p:animScale>
                                      <p:cBhvr>
                                        <p:cTn id="48" dur="166" decel="50000">
                                          <p:stCondLst>
                                            <p:cond delay="676"/>
                                          </p:stCondLst>
                                        </p:cTn>
                                        <p:tgtEl>
                                          <p:spTgt spid="349187">
                                            <p:txEl>
                                              <p:pRg st="2" end="2"/>
                                            </p:txEl>
                                          </p:spTgt>
                                        </p:tgtEl>
                                      </p:cBhvr>
                                      <p:to x="100000" y="100000"/>
                                    </p:animScale>
                                    <p:animScale>
                                      <p:cBhvr>
                                        <p:cTn id="49" dur="26">
                                          <p:stCondLst>
                                            <p:cond delay="1312"/>
                                          </p:stCondLst>
                                        </p:cTn>
                                        <p:tgtEl>
                                          <p:spTgt spid="349187">
                                            <p:txEl>
                                              <p:pRg st="2" end="2"/>
                                            </p:txEl>
                                          </p:spTgt>
                                        </p:tgtEl>
                                      </p:cBhvr>
                                      <p:to x="100000" y="80000"/>
                                    </p:animScale>
                                    <p:animScale>
                                      <p:cBhvr>
                                        <p:cTn id="50" dur="166" decel="50000">
                                          <p:stCondLst>
                                            <p:cond delay="1338"/>
                                          </p:stCondLst>
                                        </p:cTn>
                                        <p:tgtEl>
                                          <p:spTgt spid="349187">
                                            <p:txEl>
                                              <p:pRg st="2" end="2"/>
                                            </p:txEl>
                                          </p:spTgt>
                                        </p:tgtEl>
                                      </p:cBhvr>
                                      <p:to x="100000" y="100000"/>
                                    </p:animScale>
                                    <p:animScale>
                                      <p:cBhvr>
                                        <p:cTn id="51" dur="26">
                                          <p:stCondLst>
                                            <p:cond delay="1642"/>
                                          </p:stCondLst>
                                        </p:cTn>
                                        <p:tgtEl>
                                          <p:spTgt spid="349187">
                                            <p:txEl>
                                              <p:pRg st="2" end="2"/>
                                            </p:txEl>
                                          </p:spTgt>
                                        </p:tgtEl>
                                      </p:cBhvr>
                                      <p:to x="100000" y="90000"/>
                                    </p:animScale>
                                    <p:animScale>
                                      <p:cBhvr>
                                        <p:cTn id="52" dur="166" decel="50000">
                                          <p:stCondLst>
                                            <p:cond delay="1668"/>
                                          </p:stCondLst>
                                        </p:cTn>
                                        <p:tgtEl>
                                          <p:spTgt spid="349187">
                                            <p:txEl>
                                              <p:pRg st="2" end="2"/>
                                            </p:txEl>
                                          </p:spTgt>
                                        </p:tgtEl>
                                      </p:cBhvr>
                                      <p:to x="100000" y="100000"/>
                                    </p:animScale>
                                    <p:animScale>
                                      <p:cBhvr>
                                        <p:cTn id="53" dur="26">
                                          <p:stCondLst>
                                            <p:cond delay="1808"/>
                                          </p:stCondLst>
                                        </p:cTn>
                                        <p:tgtEl>
                                          <p:spTgt spid="349187">
                                            <p:txEl>
                                              <p:pRg st="2" end="2"/>
                                            </p:txEl>
                                          </p:spTgt>
                                        </p:tgtEl>
                                      </p:cBhvr>
                                      <p:to x="100000" y="95000"/>
                                    </p:animScale>
                                    <p:animScale>
                                      <p:cBhvr>
                                        <p:cTn id="54" dur="166" decel="50000">
                                          <p:stCondLst>
                                            <p:cond delay="1834"/>
                                          </p:stCondLst>
                                        </p:cTn>
                                        <p:tgtEl>
                                          <p:spTgt spid="349187">
                                            <p:txEl>
                                              <p:pRg st="2" end="2"/>
                                            </p:txEl>
                                          </p:spTgt>
                                        </p:tgtEl>
                                      </p:cBhvr>
                                      <p:to x="100000" y="100000"/>
                                    </p:animScale>
                                  </p:childTnLst>
                                </p:cTn>
                              </p:par>
                            </p:childTnLst>
                          </p:cTn>
                        </p:par>
                        <p:par>
                          <p:cTn id="55" fill="hold" nodeType="afterGroup">
                            <p:stCondLst>
                              <p:cond delay="6000"/>
                            </p:stCondLst>
                            <p:childTnLst>
                              <p:par>
                                <p:cTn id="56" presetID="26" presetClass="entr" presetSubtype="0" fill="hold" nodeType="afterEffect">
                                  <p:stCondLst>
                                    <p:cond delay="0"/>
                                  </p:stCondLst>
                                  <p:childTnLst>
                                    <p:set>
                                      <p:cBhvr>
                                        <p:cTn id="57" dur="1" fill="hold">
                                          <p:stCondLst>
                                            <p:cond delay="0"/>
                                          </p:stCondLst>
                                        </p:cTn>
                                        <p:tgtEl>
                                          <p:spTgt spid="349187">
                                            <p:txEl>
                                              <p:pRg st="3" end="3"/>
                                            </p:txEl>
                                          </p:spTgt>
                                        </p:tgtEl>
                                        <p:attrNameLst>
                                          <p:attrName>style.visibility</p:attrName>
                                        </p:attrNameLst>
                                      </p:cBhvr>
                                      <p:to>
                                        <p:strVal val="visible"/>
                                      </p:to>
                                    </p:set>
                                    <p:animEffect transition="in" filter="wipe(down)">
                                      <p:cBhvr>
                                        <p:cTn id="58" dur="580">
                                          <p:stCondLst>
                                            <p:cond delay="0"/>
                                          </p:stCondLst>
                                        </p:cTn>
                                        <p:tgtEl>
                                          <p:spTgt spid="349187">
                                            <p:txEl>
                                              <p:pRg st="3" end="3"/>
                                            </p:txEl>
                                          </p:spTgt>
                                        </p:tgtEl>
                                      </p:cBhvr>
                                    </p:animEffect>
                                    <p:anim calcmode="lin" valueType="num">
                                      <p:cBhvr>
                                        <p:cTn id="59" dur="1822" tmFilter="0,0; 0.14,0.36; 0.43,0.73; 0.71,0.91; 1.0,1.0">
                                          <p:stCondLst>
                                            <p:cond delay="0"/>
                                          </p:stCondLst>
                                        </p:cTn>
                                        <p:tgtEl>
                                          <p:spTgt spid="349187">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49187">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49187">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49187">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49187">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49187">
                                            <p:txEl>
                                              <p:pRg st="3" end="3"/>
                                            </p:txEl>
                                          </p:spTgt>
                                        </p:tgtEl>
                                      </p:cBhvr>
                                      <p:to x="100000" y="60000"/>
                                    </p:animScale>
                                    <p:animScale>
                                      <p:cBhvr>
                                        <p:cTn id="65" dur="166" decel="50000">
                                          <p:stCondLst>
                                            <p:cond delay="676"/>
                                          </p:stCondLst>
                                        </p:cTn>
                                        <p:tgtEl>
                                          <p:spTgt spid="349187">
                                            <p:txEl>
                                              <p:pRg st="3" end="3"/>
                                            </p:txEl>
                                          </p:spTgt>
                                        </p:tgtEl>
                                      </p:cBhvr>
                                      <p:to x="100000" y="100000"/>
                                    </p:animScale>
                                    <p:animScale>
                                      <p:cBhvr>
                                        <p:cTn id="66" dur="26">
                                          <p:stCondLst>
                                            <p:cond delay="1312"/>
                                          </p:stCondLst>
                                        </p:cTn>
                                        <p:tgtEl>
                                          <p:spTgt spid="349187">
                                            <p:txEl>
                                              <p:pRg st="3" end="3"/>
                                            </p:txEl>
                                          </p:spTgt>
                                        </p:tgtEl>
                                      </p:cBhvr>
                                      <p:to x="100000" y="80000"/>
                                    </p:animScale>
                                    <p:animScale>
                                      <p:cBhvr>
                                        <p:cTn id="67" dur="166" decel="50000">
                                          <p:stCondLst>
                                            <p:cond delay="1338"/>
                                          </p:stCondLst>
                                        </p:cTn>
                                        <p:tgtEl>
                                          <p:spTgt spid="349187">
                                            <p:txEl>
                                              <p:pRg st="3" end="3"/>
                                            </p:txEl>
                                          </p:spTgt>
                                        </p:tgtEl>
                                      </p:cBhvr>
                                      <p:to x="100000" y="100000"/>
                                    </p:animScale>
                                    <p:animScale>
                                      <p:cBhvr>
                                        <p:cTn id="68" dur="26">
                                          <p:stCondLst>
                                            <p:cond delay="1642"/>
                                          </p:stCondLst>
                                        </p:cTn>
                                        <p:tgtEl>
                                          <p:spTgt spid="349187">
                                            <p:txEl>
                                              <p:pRg st="3" end="3"/>
                                            </p:txEl>
                                          </p:spTgt>
                                        </p:tgtEl>
                                      </p:cBhvr>
                                      <p:to x="100000" y="90000"/>
                                    </p:animScale>
                                    <p:animScale>
                                      <p:cBhvr>
                                        <p:cTn id="69" dur="166" decel="50000">
                                          <p:stCondLst>
                                            <p:cond delay="1668"/>
                                          </p:stCondLst>
                                        </p:cTn>
                                        <p:tgtEl>
                                          <p:spTgt spid="349187">
                                            <p:txEl>
                                              <p:pRg st="3" end="3"/>
                                            </p:txEl>
                                          </p:spTgt>
                                        </p:tgtEl>
                                      </p:cBhvr>
                                      <p:to x="100000" y="100000"/>
                                    </p:animScale>
                                    <p:animScale>
                                      <p:cBhvr>
                                        <p:cTn id="70" dur="26">
                                          <p:stCondLst>
                                            <p:cond delay="1808"/>
                                          </p:stCondLst>
                                        </p:cTn>
                                        <p:tgtEl>
                                          <p:spTgt spid="349187">
                                            <p:txEl>
                                              <p:pRg st="3" end="3"/>
                                            </p:txEl>
                                          </p:spTgt>
                                        </p:tgtEl>
                                      </p:cBhvr>
                                      <p:to x="100000" y="95000"/>
                                    </p:animScale>
                                    <p:animScale>
                                      <p:cBhvr>
                                        <p:cTn id="71" dur="166" decel="50000">
                                          <p:stCondLst>
                                            <p:cond delay="1834"/>
                                          </p:stCondLst>
                                        </p:cTn>
                                        <p:tgtEl>
                                          <p:spTgt spid="349187">
                                            <p:txEl>
                                              <p:pRg st="3" end="3"/>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49187">
                                            <p:txEl>
                                              <p:pRg st="4" end="4"/>
                                            </p:txEl>
                                          </p:spTgt>
                                        </p:tgtEl>
                                        <p:attrNameLst>
                                          <p:attrName>style.visibility</p:attrName>
                                        </p:attrNameLst>
                                      </p:cBhvr>
                                      <p:to>
                                        <p:strVal val="visible"/>
                                      </p:to>
                                    </p:set>
                                    <p:animEffect transition="in" filter="wipe(down)">
                                      <p:cBhvr>
                                        <p:cTn id="75" dur="580">
                                          <p:stCondLst>
                                            <p:cond delay="0"/>
                                          </p:stCondLst>
                                        </p:cTn>
                                        <p:tgtEl>
                                          <p:spTgt spid="349187">
                                            <p:txEl>
                                              <p:pRg st="4" end="4"/>
                                            </p:txEl>
                                          </p:spTgt>
                                        </p:tgtEl>
                                      </p:cBhvr>
                                    </p:animEffect>
                                    <p:anim calcmode="lin" valueType="num">
                                      <p:cBhvr>
                                        <p:cTn id="76" dur="1822" tmFilter="0,0; 0.14,0.36; 0.43,0.73; 0.71,0.91; 1.0,1.0">
                                          <p:stCondLst>
                                            <p:cond delay="0"/>
                                          </p:stCondLst>
                                        </p:cTn>
                                        <p:tgtEl>
                                          <p:spTgt spid="349187">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49187">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49187">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49187">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49187">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49187">
                                            <p:txEl>
                                              <p:pRg st="4" end="4"/>
                                            </p:txEl>
                                          </p:spTgt>
                                        </p:tgtEl>
                                      </p:cBhvr>
                                      <p:to x="100000" y="60000"/>
                                    </p:animScale>
                                    <p:animScale>
                                      <p:cBhvr>
                                        <p:cTn id="82" dur="166" decel="50000">
                                          <p:stCondLst>
                                            <p:cond delay="676"/>
                                          </p:stCondLst>
                                        </p:cTn>
                                        <p:tgtEl>
                                          <p:spTgt spid="349187">
                                            <p:txEl>
                                              <p:pRg st="4" end="4"/>
                                            </p:txEl>
                                          </p:spTgt>
                                        </p:tgtEl>
                                      </p:cBhvr>
                                      <p:to x="100000" y="100000"/>
                                    </p:animScale>
                                    <p:animScale>
                                      <p:cBhvr>
                                        <p:cTn id="83" dur="26">
                                          <p:stCondLst>
                                            <p:cond delay="1312"/>
                                          </p:stCondLst>
                                        </p:cTn>
                                        <p:tgtEl>
                                          <p:spTgt spid="349187">
                                            <p:txEl>
                                              <p:pRg st="4" end="4"/>
                                            </p:txEl>
                                          </p:spTgt>
                                        </p:tgtEl>
                                      </p:cBhvr>
                                      <p:to x="100000" y="80000"/>
                                    </p:animScale>
                                    <p:animScale>
                                      <p:cBhvr>
                                        <p:cTn id="84" dur="166" decel="50000">
                                          <p:stCondLst>
                                            <p:cond delay="1338"/>
                                          </p:stCondLst>
                                        </p:cTn>
                                        <p:tgtEl>
                                          <p:spTgt spid="349187">
                                            <p:txEl>
                                              <p:pRg st="4" end="4"/>
                                            </p:txEl>
                                          </p:spTgt>
                                        </p:tgtEl>
                                      </p:cBhvr>
                                      <p:to x="100000" y="100000"/>
                                    </p:animScale>
                                    <p:animScale>
                                      <p:cBhvr>
                                        <p:cTn id="85" dur="26">
                                          <p:stCondLst>
                                            <p:cond delay="1642"/>
                                          </p:stCondLst>
                                        </p:cTn>
                                        <p:tgtEl>
                                          <p:spTgt spid="349187">
                                            <p:txEl>
                                              <p:pRg st="4" end="4"/>
                                            </p:txEl>
                                          </p:spTgt>
                                        </p:tgtEl>
                                      </p:cBhvr>
                                      <p:to x="100000" y="90000"/>
                                    </p:animScale>
                                    <p:animScale>
                                      <p:cBhvr>
                                        <p:cTn id="86" dur="166" decel="50000">
                                          <p:stCondLst>
                                            <p:cond delay="1668"/>
                                          </p:stCondLst>
                                        </p:cTn>
                                        <p:tgtEl>
                                          <p:spTgt spid="349187">
                                            <p:txEl>
                                              <p:pRg st="4" end="4"/>
                                            </p:txEl>
                                          </p:spTgt>
                                        </p:tgtEl>
                                      </p:cBhvr>
                                      <p:to x="100000" y="100000"/>
                                    </p:animScale>
                                    <p:animScale>
                                      <p:cBhvr>
                                        <p:cTn id="87" dur="26">
                                          <p:stCondLst>
                                            <p:cond delay="1808"/>
                                          </p:stCondLst>
                                        </p:cTn>
                                        <p:tgtEl>
                                          <p:spTgt spid="349187">
                                            <p:txEl>
                                              <p:pRg st="4" end="4"/>
                                            </p:txEl>
                                          </p:spTgt>
                                        </p:tgtEl>
                                      </p:cBhvr>
                                      <p:to x="100000" y="95000"/>
                                    </p:animScale>
                                    <p:animScale>
                                      <p:cBhvr>
                                        <p:cTn id="88" dur="166" decel="50000">
                                          <p:stCondLst>
                                            <p:cond delay="1834"/>
                                          </p:stCondLst>
                                        </p:cTn>
                                        <p:tgtEl>
                                          <p:spTgt spid="34918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00063" y="142875"/>
            <a:ext cx="8229600" cy="1011238"/>
          </a:xfrm>
        </p:spPr>
        <p:txBody>
          <a:bodyPr anchor="ctr"/>
          <a:lstStyle/>
          <a:p>
            <a:pPr eaLnBrk="1" hangingPunct="1"/>
            <a:r>
              <a:rPr lang="zh-TW" altLang="en-US" dirty="0" smtClean="0"/>
              <a:t>新生未入學通報秘笈</a:t>
            </a:r>
            <a:r>
              <a:rPr lang="en-US" altLang="zh-TW" dirty="0"/>
              <a:t>4</a:t>
            </a:r>
            <a:r>
              <a:rPr lang="en-US" altLang="zh-TW" dirty="0" smtClean="0"/>
              <a:t>-2</a:t>
            </a:r>
            <a:endParaRPr lang="zh-TW" altLang="en-US" dirty="0" smtClean="0"/>
          </a:p>
        </p:txBody>
      </p:sp>
      <p:sp>
        <p:nvSpPr>
          <p:cNvPr id="349187" name="Rectangle 3"/>
          <p:cNvSpPr>
            <a:spLocks noGrp="1" noChangeArrowheads="1"/>
          </p:cNvSpPr>
          <p:nvPr>
            <p:ph idx="4294967295"/>
          </p:nvPr>
        </p:nvSpPr>
        <p:spPr>
          <a:xfrm>
            <a:off x="827584" y="1125538"/>
            <a:ext cx="7575054" cy="4967758"/>
          </a:xfrm>
        </p:spPr>
        <p:txBody>
          <a:bodyPr/>
          <a:lstStyle/>
          <a:p>
            <a:pPr eaLnBrk="1" hangingPunct="1">
              <a:lnSpc>
                <a:spcPct val="90000"/>
              </a:lnSpc>
            </a:pPr>
            <a:r>
              <a:rPr lang="zh-TW" altLang="en-US" sz="2800" dirty="0" smtClean="0">
                <a:latin typeface="標楷體" pitchFamily="65" charset="-120"/>
              </a:rPr>
              <a:t>若新生未入學通報中輟後發現已在他校入學，請聯絡該校</a:t>
            </a:r>
            <a:r>
              <a:rPr lang="zh-TW" altLang="en-US" sz="2800" b="1" u="sng" dirty="0" smtClean="0">
                <a:solidFill>
                  <a:srgbClr val="FFFF00"/>
                </a:solidFill>
                <a:latin typeface="標楷體" pitchFamily="65" charset="-120"/>
              </a:rPr>
              <a:t>開具在學證明（註明該生在該校入學日期）</a:t>
            </a:r>
            <a:r>
              <a:rPr lang="zh-TW" altLang="en-US" sz="2800" b="1" u="sng" dirty="0" smtClean="0">
                <a:latin typeface="標楷體" pitchFamily="65" charset="-120"/>
              </a:rPr>
              <a:t>，</a:t>
            </a:r>
            <a:r>
              <a:rPr lang="zh-TW" altLang="en-US" sz="2800" b="1" dirty="0" smtClean="0">
                <a:latin typeface="標楷體" pitchFamily="65" charset="-120"/>
              </a:rPr>
              <a:t>學校收到該生於他校之在學證明後，備函報局陳部刪除</a:t>
            </a:r>
            <a:r>
              <a:rPr lang="zh-TW" altLang="en-US" sz="2800" dirty="0" smtClean="0">
                <a:latin typeface="標楷體" pitchFamily="65" charset="-120"/>
              </a:rPr>
              <a:t>或於「新生未入學」系統中通報復學。 </a:t>
            </a:r>
            <a:endParaRPr lang="en-US" altLang="zh-TW" sz="2800" dirty="0" smtClean="0">
              <a:latin typeface="標楷體" pitchFamily="65" charset="-120"/>
            </a:endParaRPr>
          </a:p>
          <a:p>
            <a:pPr eaLnBrk="1" hangingPunct="1">
              <a:lnSpc>
                <a:spcPct val="110000"/>
              </a:lnSpc>
              <a:spcBef>
                <a:spcPct val="0"/>
              </a:spcBef>
            </a:pPr>
            <a:r>
              <a:rPr lang="en-US" altLang="zh-TW" sz="2800" dirty="0" smtClean="0">
                <a:latin typeface="標楷體" pitchFamily="65" charset="-120"/>
              </a:rPr>
              <a:t>A.</a:t>
            </a:r>
            <a:r>
              <a:rPr lang="zh-TW" altLang="en-US" sz="2800" dirty="0" smtClean="0">
                <a:latin typeface="標楷體" pitchFamily="65" charset="-120"/>
              </a:rPr>
              <a:t>如該生於</a:t>
            </a:r>
            <a:r>
              <a:rPr lang="en-US" altLang="zh-TW" sz="2800" dirty="0" smtClean="0">
                <a:latin typeface="標楷體" pitchFamily="65" charset="-120"/>
              </a:rPr>
              <a:t>8/30.9/1.</a:t>
            </a:r>
            <a:r>
              <a:rPr lang="zh-TW" altLang="en-US" sz="2800" dirty="0" smtClean="0">
                <a:latin typeface="標楷體" pitchFamily="65" charset="-120"/>
              </a:rPr>
              <a:t>或</a:t>
            </a:r>
            <a:r>
              <a:rPr lang="en-US" altLang="zh-TW" sz="2800" dirty="0" smtClean="0">
                <a:latin typeface="標楷體" pitchFamily="65" charset="-120"/>
              </a:rPr>
              <a:t>9/2.</a:t>
            </a:r>
            <a:r>
              <a:rPr lang="zh-TW" altLang="en-US" sz="2800" dirty="0" smtClean="0">
                <a:latin typeface="標楷體" pitchFamily="65" charset="-120"/>
              </a:rPr>
              <a:t>或</a:t>
            </a:r>
            <a:r>
              <a:rPr lang="en-US" altLang="zh-TW" sz="2800" dirty="0" smtClean="0">
                <a:latin typeface="標楷體" pitchFamily="65" charset="-120"/>
              </a:rPr>
              <a:t>9/3</a:t>
            </a:r>
            <a:r>
              <a:rPr lang="zh-TW" altLang="en-US" sz="2800" dirty="0" smtClean="0">
                <a:latin typeface="標楷體" pitchFamily="65" charset="-120"/>
              </a:rPr>
              <a:t>已進入他</a:t>
            </a:r>
          </a:p>
          <a:p>
            <a:pPr eaLnBrk="1" hangingPunct="1">
              <a:lnSpc>
                <a:spcPct val="110000"/>
              </a:lnSpc>
              <a:spcBef>
                <a:spcPct val="0"/>
              </a:spcBef>
              <a:buFontTx/>
              <a:buNone/>
            </a:pPr>
            <a:r>
              <a:rPr lang="zh-TW" altLang="en-US" sz="2800" dirty="0" smtClean="0">
                <a:latin typeface="標楷體" pitchFamily="65" charset="-120"/>
              </a:rPr>
              <a:t>  校</a:t>
            </a:r>
            <a:r>
              <a:rPr lang="zh-TW" altLang="en-US" sz="2800" dirty="0">
                <a:latin typeface="標楷體" pitchFamily="65" charset="-120"/>
              </a:rPr>
              <a:t>就讀</a:t>
            </a:r>
            <a:r>
              <a:rPr lang="zh-TW" altLang="en-US" sz="2800" dirty="0" smtClean="0">
                <a:latin typeface="標楷體" pitchFamily="65" charset="-120"/>
              </a:rPr>
              <a:t>，則非中輟，應</a:t>
            </a:r>
            <a:r>
              <a:rPr lang="zh-TW" altLang="en-US" sz="2800" dirty="0" smtClean="0">
                <a:solidFill>
                  <a:srgbClr val="FFFF00"/>
                </a:solidFill>
                <a:latin typeface="標楷體" pitchFamily="65" charset="-120"/>
              </a:rPr>
              <a:t>備函報局陳部刪除</a:t>
            </a:r>
            <a:r>
              <a:rPr lang="zh-TW" altLang="en-US" sz="2800" dirty="0" smtClean="0">
                <a:latin typeface="標楷體" pitchFamily="65" charset="-120"/>
              </a:rPr>
              <a:t>；</a:t>
            </a:r>
          </a:p>
          <a:p>
            <a:pPr eaLnBrk="1" hangingPunct="1">
              <a:lnSpc>
                <a:spcPct val="110000"/>
              </a:lnSpc>
              <a:spcBef>
                <a:spcPct val="0"/>
              </a:spcBef>
            </a:pPr>
            <a:r>
              <a:rPr lang="en-US" altLang="zh-TW" sz="2800" dirty="0" smtClean="0">
                <a:latin typeface="標楷體" pitchFamily="65" charset="-120"/>
              </a:rPr>
              <a:t>B.</a:t>
            </a:r>
            <a:r>
              <a:rPr lang="zh-TW" altLang="en-US" sz="2800" dirty="0" smtClean="0">
                <a:latin typeface="標楷體" pitchFamily="65" charset="-120"/>
              </a:rPr>
              <a:t>如</a:t>
            </a:r>
            <a:r>
              <a:rPr lang="en-US" altLang="zh-TW" sz="2800" dirty="0" smtClean="0">
                <a:latin typeface="標楷體" pitchFamily="65" charset="-120"/>
              </a:rPr>
              <a:t>9/4</a:t>
            </a:r>
            <a:r>
              <a:rPr lang="zh-TW" altLang="en-US" sz="2800" dirty="0" smtClean="0">
                <a:latin typeface="標楷體" pitchFamily="65" charset="-120"/>
              </a:rPr>
              <a:t>以後至他校就讀，則於「新生未入</a:t>
            </a:r>
          </a:p>
          <a:p>
            <a:pPr eaLnBrk="1" hangingPunct="1">
              <a:lnSpc>
                <a:spcPct val="110000"/>
              </a:lnSpc>
              <a:spcBef>
                <a:spcPct val="0"/>
              </a:spcBef>
              <a:buFontTx/>
              <a:buNone/>
            </a:pPr>
            <a:r>
              <a:rPr lang="zh-TW" altLang="en-US" sz="2800" dirty="0" smtClean="0">
                <a:latin typeface="標楷體" pitchFamily="65" charset="-120"/>
              </a:rPr>
              <a:t>  學」系統中</a:t>
            </a:r>
            <a:r>
              <a:rPr lang="zh-TW" altLang="en-US" sz="2800" dirty="0" smtClean="0">
                <a:solidFill>
                  <a:srgbClr val="FFFF00"/>
                </a:solidFill>
                <a:latin typeface="標楷體" pitchFamily="65" charset="-120"/>
              </a:rPr>
              <a:t>通報復學</a:t>
            </a:r>
            <a:r>
              <a:rPr lang="zh-TW" altLang="en-US" sz="2800" dirty="0" smtClean="0">
                <a:latin typeface="標楷體" pitchFamily="65" charset="-120"/>
              </a:rPr>
              <a:t>。</a:t>
            </a:r>
            <a:endParaRPr lang="en-US" altLang="zh-TW" sz="2800" dirty="0" smtClean="0">
              <a:latin typeface="標楷體" pitchFamily="65" charset="-120"/>
            </a:endParaRPr>
          </a:p>
          <a:p>
            <a:pPr eaLnBrk="1" hangingPunct="1">
              <a:lnSpc>
                <a:spcPct val="110000"/>
              </a:lnSpc>
              <a:spcBef>
                <a:spcPct val="0"/>
              </a:spcBef>
            </a:pPr>
            <a:r>
              <a:rPr lang="zh-TW" altLang="en-US" sz="2800" dirty="0" smtClean="0">
                <a:latin typeface="標楷體" pitchFamily="65" charset="-120"/>
              </a:rPr>
              <a:t>新生若查證係因出境未入學，</a:t>
            </a:r>
            <a:r>
              <a:rPr lang="zh-TW" altLang="en-US" sz="2800" b="1" u="sng" dirty="0" smtClean="0">
                <a:solidFill>
                  <a:srgbClr val="FFFF00"/>
                </a:solidFill>
              </a:rPr>
              <a:t>且仍未回國</a:t>
            </a:r>
            <a:r>
              <a:rPr lang="zh-TW" altLang="en-US" sz="2800" b="1" dirty="0" smtClean="0"/>
              <a:t>，</a:t>
            </a:r>
            <a:r>
              <a:rPr lang="zh-TW" altLang="en-US" sz="2800" dirty="0" smtClean="0">
                <a:latin typeface="標楷體" pitchFamily="65" charset="-120"/>
              </a:rPr>
              <a:t>請</a:t>
            </a:r>
            <a:r>
              <a:rPr lang="zh-TW" altLang="en-US" sz="2800" b="1" dirty="0" smtClean="0">
                <a:solidFill>
                  <a:srgbClr val="FFFF00"/>
                </a:solidFill>
                <a:latin typeface="標楷體" pitchFamily="65" charset="-120"/>
              </a:rPr>
              <a:t>檢附佐證資料備函報局陳部刪除。</a:t>
            </a:r>
            <a:endParaRPr lang="en-US" altLang="zh-TW" sz="2800" b="1" dirty="0" smtClean="0">
              <a:solidFill>
                <a:srgbClr val="FFFF00"/>
              </a:solidFill>
              <a:latin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slide(fromBottom)">
                                      <p:cBhvr>
                                        <p:cTn id="7" dur="500"/>
                                        <p:tgtEl>
                                          <p:spTgt spid="34918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49187">
                                            <p:txEl>
                                              <p:pRg st="1" end="1"/>
                                            </p:txEl>
                                          </p:spTgt>
                                        </p:tgtEl>
                                        <p:attrNameLst>
                                          <p:attrName>style.visibility</p:attrName>
                                        </p:attrNameLst>
                                      </p:cBhvr>
                                      <p:to>
                                        <p:strVal val="visible"/>
                                      </p:to>
                                    </p:set>
                                    <p:animEffect transition="in" filter="slide(fromBottom)">
                                      <p:cBhvr>
                                        <p:cTn id="10" dur="500"/>
                                        <p:tgtEl>
                                          <p:spTgt spid="349187">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49187">
                                            <p:txEl>
                                              <p:pRg st="2" end="2"/>
                                            </p:txEl>
                                          </p:spTgt>
                                        </p:tgtEl>
                                        <p:attrNameLst>
                                          <p:attrName>style.visibility</p:attrName>
                                        </p:attrNameLst>
                                      </p:cBhvr>
                                      <p:to>
                                        <p:strVal val="visible"/>
                                      </p:to>
                                    </p:set>
                                    <p:animEffect transition="in" filter="slide(fromBottom)">
                                      <p:cBhvr>
                                        <p:cTn id="13" dur="500"/>
                                        <p:tgtEl>
                                          <p:spTgt spid="349187">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49187">
                                            <p:txEl>
                                              <p:pRg st="3" end="3"/>
                                            </p:txEl>
                                          </p:spTgt>
                                        </p:tgtEl>
                                        <p:attrNameLst>
                                          <p:attrName>style.visibility</p:attrName>
                                        </p:attrNameLst>
                                      </p:cBhvr>
                                      <p:to>
                                        <p:strVal val="visible"/>
                                      </p:to>
                                    </p:set>
                                    <p:animEffect transition="in" filter="slide(fromBottom)">
                                      <p:cBhvr>
                                        <p:cTn id="16" dur="500"/>
                                        <p:tgtEl>
                                          <p:spTgt spid="349187">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49187">
                                            <p:txEl>
                                              <p:pRg st="4" end="4"/>
                                            </p:txEl>
                                          </p:spTgt>
                                        </p:tgtEl>
                                        <p:attrNameLst>
                                          <p:attrName>style.visibility</p:attrName>
                                        </p:attrNameLst>
                                      </p:cBhvr>
                                      <p:to>
                                        <p:strVal val="visible"/>
                                      </p:to>
                                    </p:set>
                                    <p:animEffect transition="in" filter="slide(fromBottom)">
                                      <p:cBhvr>
                                        <p:cTn id="19" dur="500"/>
                                        <p:tgtEl>
                                          <p:spTgt spid="349187">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349187">
                                            <p:txEl>
                                              <p:pRg st="5" end="5"/>
                                            </p:txEl>
                                          </p:spTgt>
                                        </p:tgtEl>
                                        <p:attrNameLst>
                                          <p:attrName>style.visibility</p:attrName>
                                        </p:attrNameLst>
                                      </p:cBhvr>
                                      <p:to>
                                        <p:strVal val="visible"/>
                                      </p:to>
                                    </p:set>
                                    <p:animEffect transition="in" filter="slide(fromBottom)">
                                      <p:cBhvr>
                                        <p:cTn id="24" dur="500"/>
                                        <p:tgtEl>
                                          <p:spTgt spid="349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nchor="ctr"/>
          <a:lstStyle/>
          <a:p>
            <a:pPr eaLnBrk="1" hangingPunct="1"/>
            <a:r>
              <a:rPr lang="zh-TW" altLang="en-US" dirty="0" smtClean="0"/>
              <a:t>新生未入學通報秘笈</a:t>
            </a:r>
            <a:r>
              <a:rPr lang="en-US" altLang="zh-TW" dirty="0" smtClean="0"/>
              <a:t>4-3</a:t>
            </a:r>
            <a:endParaRPr lang="zh-TW" altLang="en-US" dirty="0" smtClean="0"/>
          </a:p>
        </p:txBody>
      </p:sp>
      <p:sp>
        <p:nvSpPr>
          <p:cNvPr id="144387" name="Rectangle 3"/>
          <p:cNvSpPr>
            <a:spLocks noGrp="1" noChangeArrowheads="1"/>
          </p:cNvSpPr>
          <p:nvPr>
            <p:ph idx="4294967295"/>
          </p:nvPr>
        </p:nvSpPr>
        <p:spPr>
          <a:xfrm>
            <a:off x="935038" y="1295400"/>
            <a:ext cx="7343775" cy="5013920"/>
          </a:xfrm>
        </p:spPr>
        <p:txBody>
          <a:bodyPr/>
          <a:lstStyle/>
          <a:p>
            <a:pPr eaLnBrk="1" hangingPunct="1"/>
            <a:r>
              <a:rPr lang="zh-TW" altLang="en-US" sz="2800" b="1" dirty="0" smtClean="0">
                <a:latin typeface="標楷體" pitchFamily="65" charset="-120"/>
              </a:rPr>
              <a:t>新生未入學名單僅保留</a:t>
            </a:r>
            <a:r>
              <a:rPr lang="zh-TW" altLang="en-US" sz="2800" b="1" dirty="0" smtClean="0">
                <a:solidFill>
                  <a:srgbClr val="FFFF00"/>
                </a:solidFill>
                <a:latin typeface="標楷體" pitchFamily="65" charset="-120"/>
              </a:rPr>
              <a:t>當學年度資料</a:t>
            </a:r>
            <a:r>
              <a:rPr lang="zh-TW" altLang="en-US" sz="2800" b="1" dirty="0" smtClean="0">
                <a:latin typeface="標楷體" pitchFamily="65" charset="-120"/>
              </a:rPr>
              <a:t>於顯示列中，其餘學年資料請至</a:t>
            </a:r>
            <a:r>
              <a:rPr lang="zh-TW" altLang="en-US" sz="2800" b="1" dirty="0" smtClean="0">
                <a:solidFill>
                  <a:srgbClr val="FFFF00"/>
                </a:solidFill>
                <a:latin typeface="標楷體" pitchFamily="65" charset="-120"/>
              </a:rPr>
              <a:t>新生未入學之現況查詢</a:t>
            </a:r>
            <a:r>
              <a:rPr lang="zh-TW" altLang="en-US" sz="2800" b="1" dirty="0" smtClean="0">
                <a:latin typeface="標楷體" pitchFamily="65" charset="-120"/>
              </a:rPr>
              <a:t>中查詢，目前新生未入學資料移轉係以學生出生日為計算基準。（</a:t>
            </a:r>
            <a:r>
              <a:rPr lang="zh-TW" altLang="en-US" sz="2800" dirty="0" smtClean="0">
                <a:latin typeface="標楷體" pitchFamily="65" charset="-120"/>
              </a:rPr>
              <a:t>例：</a:t>
            </a:r>
            <a:r>
              <a:rPr lang="en-US" altLang="zh-TW" sz="2800" dirty="0" smtClean="0">
                <a:latin typeface="標楷體" pitchFamily="65" charset="-120"/>
              </a:rPr>
              <a:t>103</a:t>
            </a:r>
            <a:r>
              <a:rPr lang="zh-TW" altLang="en-US" sz="2800" dirty="0" smtClean="0">
                <a:latin typeface="標楷體" pitchFamily="65" charset="-120"/>
              </a:rPr>
              <a:t>學年 國小：</a:t>
            </a:r>
            <a:r>
              <a:rPr lang="en-US" altLang="zh-TW" sz="2800" dirty="0" smtClean="0">
                <a:latin typeface="標楷體" pitchFamily="65" charset="-120"/>
              </a:rPr>
              <a:t>96.09.02-97.09.01</a:t>
            </a:r>
            <a:r>
              <a:rPr lang="zh-TW" altLang="en-US" sz="2800" dirty="0" smtClean="0">
                <a:latin typeface="標楷體" pitchFamily="65" charset="-120"/>
              </a:rPr>
              <a:t>；國中：</a:t>
            </a:r>
            <a:r>
              <a:rPr lang="en-US" altLang="zh-TW" sz="2800" dirty="0" smtClean="0">
                <a:latin typeface="標楷體" pitchFamily="65" charset="-120"/>
              </a:rPr>
              <a:t>90.09.02-91.09.01</a:t>
            </a:r>
            <a:r>
              <a:rPr lang="zh-TW" altLang="en-US" sz="2800" b="1" dirty="0" smtClean="0">
                <a:latin typeface="標楷體" pitchFamily="65" charset="-120"/>
              </a:rPr>
              <a:t>）</a:t>
            </a:r>
            <a:r>
              <a:rPr lang="zh-TW" altLang="en-US" dirty="0" smtClean="0">
                <a:latin typeface="標楷體" pitchFamily="65" charset="-120"/>
              </a:rPr>
              <a:t> </a:t>
            </a:r>
            <a:endParaRPr lang="en-US" altLang="zh-TW" dirty="0" smtClean="0">
              <a:latin typeface="標楷體" pitchFamily="65" charset="-120"/>
            </a:endParaRPr>
          </a:p>
          <a:p>
            <a:pPr eaLnBrk="1" hangingPunct="1"/>
            <a:r>
              <a:rPr lang="zh-TW" altLang="en-US" sz="2800" dirty="0" smtClean="0">
                <a:latin typeface="標楷體" pitchFamily="65" charset="-120"/>
              </a:rPr>
              <a:t>部分學生</a:t>
            </a:r>
            <a:r>
              <a:rPr lang="zh-TW" altLang="en-US" sz="2800" b="1" dirty="0" smtClean="0">
                <a:solidFill>
                  <a:srgbClr val="FFFF00"/>
                </a:solidFill>
                <a:latin typeface="標楷體" pitchFamily="65" charset="-120"/>
              </a:rPr>
              <a:t>延遲或提早入學</a:t>
            </a:r>
            <a:r>
              <a:rPr lang="zh-TW" altLang="en-US" sz="2800" dirty="0" smtClean="0">
                <a:latin typeface="標楷體" pitchFamily="65" charset="-120"/>
              </a:rPr>
              <a:t>，無法直接顯示資料，可輸入該生之</a:t>
            </a:r>
            <a:r>
              <a:rPr lang="zh-TW" altLang="en-US" sz="2800" b="1" dirty="0" smtClean="0">
                <a:latin typeface="標楷體" pitchFamily="65" charset="-120"/>
              </a:rPr>
              <a:t>「</a:t>
            </a:r>
            <a:r>
              <a:rPr lang="en-US" altLang="zh-TW" sz="2800" b="1" dirty="0" smtClean="0">
                <a:latin typeface="標楷體" pitchFamily="65" charset="-120"/>
              </a:rPr>
              <a:t>ID</a:t>
            </a:r>
            <a:r>
              <a:rPr lang="zh-TW" altLang="en-US" sz="2800" b="1" dirty="0" smtClean="0">
                <a:latin typeface="標楷體" pitchFamily="65" charset="-120"/>
              </a:rPr>
              <a:t>」</a:t>
            </a:r>
            <a:r>
              <a:rPr lang="zh-TW" altLang="en-US" sz="2800" dirty="0" smtClean="0">
                <a:latin typeface="標楷體" pitchFamily="65" charset="-120"/>
              </a:rPr>
              <a:t>或</a:t>
            </a:r>
            <a:r>
              <a:rPr lang="zh-TW" altLang="en-US" sz="2800" b="1" dirty="0" smtClean="0">
                <a:latin typeface="標楷體" pitchFamily="65" charset="-120"/>
              </a:rPr>
              <a:t>「姓名」</a:t>
            </a:r>
            <a:r>
              <a:rPr lang="zh-TW" altLang="en-US" sz="2800" dirty="0" smtClean="0">
                <a:latin typeface="標楷體" pitchFamily="65" charset="-120"/>
              </a:rPr>
              <a:t>仍可查詢。</a:t>
            </a:r>
            <a:endParaRPr lang="en-US" altLang="zh-TW" sz="2800" dirty="0" smtClean="0">
              <a:latin typeface="標楷體" pitchFamily="65" charset="-120"/>
            </a:endParaRPr>
          </a:p>
          <a:p>
            <a:pPr eaLnBrk="1" hangingPunct="1"/>
            <a:r>
              <a:rPr lang="zh-TW" altLang="zh-TW" sz="2800" dirty="0"/>
              <a:t>註冊</a:t>
            </a:r>
            <a:r>
              <a:rPr lang="zh-TW" altLang="zh-TW" sz="2800" dirty="0" smtClean="0"/>
              <a:t>組長須</a:t>
            </a:r>
            <a:r>
              <a:rPr lang="zh-TW" altLang="zh-TW" sz="2800" dirty="0"/>
              <a:t>查詢</a:t>
            </a:r>
            <a:r>
              <a:rPr lang="zh-TW" altLang="zh-TW" sz="2800" b="1" dirty="0">
                <a:solidFill>
                  <a:srgbClr val="FFFF00"/>
                </a:solidFill>
                <a:effectLst>
                  <a:outerShdw blurRad="38100" dist="38100" dir="2700000" algn="tl">
                    <a:srgbClr val="000000">
                      <a:alpha val="43137"/>
                    </a:srgbClr>
                  </a:outerShdw>
                </a:effectLst>
              </a:rPr>
              <a:t>各年度新生未入學</a:t>
            </a:r>
            <a:r>
              <a:rPr lang="zh-TW" altLang="zh-TW" sz="2800" b="1" dirty="0" smtClean="0">
                <a:solidFill>
                  <a:srgbClr val="FFFF00"/>
                </a:solidFill>
                <a:effectLst>
                  <a:outerShdw blurRad="38100" dist="38100" dir="2700000" algn="tl">
                    <a:srgbClr val="000000">
                      <a:alpha val="43137"/>
                    </a:srgbClr>
                  </a:outerShdw>
                </a:effectLst>
              </a:rPr>
              <a:t>資料</a:t>
            </a:r>
            <a:r>
              <a:rPr lang="zh-TW" altLang="en-US" sz="2800" b="1" dirty="0" smtClean="0">
                <a:solidFill>
                  <a:srgbClr val="FFFF00"/>
                </a:solidFill>
                <a:effectLst>
                  <a:outerShdw blurRad="38100" dist="38100" dir="2700000" algn="tl">
                    <a:srgbClr val="000000">
                      <a:alpha val="43137"/>
                    </a:srgbClr>
                  </a:outerShdw>
                </a:effectLst>
              </a:rPr>
              <a:t>並予追蹤 </a:t>
            </a:r>
            <a:r>
              <a:rPr lang="en-US" altLang="zh-TW" sz="2800" b="1" dirty="0" smtClean="0">
                <a:solidFill>
                  <a:srgbClr val="FFFF00"/>
                </a:solidFill>
                <a:effectLst>
                  <a:outerShdw blurRad="38100" dist="38100" dir="2700000" algn="tl">
                    <a:srgbClr val="000000">
                      <a:alpha val="43137"/>
                    </a:srgbClr>
                  </a:outerShdw>
                </a:effectLst>
              </a:rPr>
              <a:t>(*</a:t>
            </a:r>
            <a:r>
              <a:rPr lang="zh-TW" altLang="en-US" sz="2800" b="1" dirty="0" smtClean="0">
                <a:solidFill>
                  <a:srgbClr val="FFFF00"/>
                </a:solidFill>
                <a:effectLst>
                  <a:outerShdw blurRad="38100" dist="38100" dir="2700000" algn="tl">
                    <a:srgbClr val="000000">
                      <a:alpha val="43137"/>
                    </a:srgbClr>
                  </a:outerShdw>
                </a:effectLst>
              </a:rPr>
              <a:t>建立資料檔很重要</a:t>
            </a:r>
            <a:r>
              <a:rPr lang="en-US" altLang="zh-TW" sz="2800" b="1" dirty="0" smtClean="0">
                <a:solidFill>
                  <a:srgbClr val="FFFF00"/>
                </a:solidFill>
                <a:effectLst>
                  <a:outerShdw blurRad="38100" dist="38100" dir="2700000" algn="tl">
                    <a:srgbClr val="000000">
                      <a:alpha val="43137"/>
                    </a:srgbClr>
                  </a:outerShdw>
                </a:effectLst>
              </a:rPr>
              <a:t>)</a:t>
            </a:r>
            <a:endParaRPr lang="zh-TW" altLang="en-US" sz="2800" b="1" dirty="0" smtClean="0">
              <a:solidFill>
                <a:srgbClr val="FFFF00"/>
              </a:solidFill>
              <a:effectLst>
                <a:outerShdw blurRad="38100" dist="38100" dir="2700000" algn="tl">
                  <a:srgbClr val="000000">
                    <a:alpha val="43137"/>
                  </a:srgbClr>
                </a:outerShdw>
              </a:effectLst>
              <a:latin typeface="標楷體" pitchFamily="65" charset="-120"/>
            </a:endParaRPr>
          </a:p>
        </p:txBody>
      </p:sp>
    </p:spTree>
    <p:extLst>
      <p:ext uri="{BB962C8B-B14F-4D97-AF65-F5344CB8AC3E}">
        <p14:creationId xmlns:p14="http://schemas.microsoft.com/office/powerpoint/2010/main" val="273859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slide(fromBottom)">
                                      <p:cBhvr>
                                        <p:cTn id="7" dur="500"/>
                                        <p:tgtEl>
                                          <p:spTgt spid="144387">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animEffect transition="in" filter="slide(fromBottom)">
                                      <p:cBhvr>
                                        <p:cTn id="11" dur="500"/>
                                        <p:tgtEl>
                                          <p:spTgt spid="144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nchor="ctr"/>
          <a:lstStyle/>
          <a:p>
            <a:pPr eaLnBrk="1" hangingPunct="1"/>
            <a:r>
              <a:rPr lang="zh-TW" altLang="en-US" dirty="0" smtClean="0"/>
              <a:t>新生未入學通報秘笈</a:t>
            </a:r>
            <a:r>
              <a:rPr lang="en-US" altLang="zh-TW" dirty="0" smtClean="0"/>
              <a:t>4-4</a:t>
            </a:r>
            <a:endParaRPr lang="zh-TW" altLang="en-US" dirty="0" smtClean="0"/>
          </a:p>
        </p:txBody>
      </p:sp>
      <p:sp>
        <p:nvSpPr>
          <p:cNvPr id="144387" name="Rectangle 3"/>
          <p:cNvSpPr>
            <a:spLocks noGrp="1" noChangeArrowheads="1"/>
          </p:cNvSpPr>
          <p:nvPr>
            <p:ph idx="4294967295"/>
          </p:nvPr>
        </p:nvSpPr>
        <p:spPr>
          <a:xfrm>
            <a:off x="935038" y="1295400"/>
            <a:ext cx="7343775" cy="5013920"/>
          </a:xfrm>
        </p:spPr>
        <p:txBody>
          <a:bodyPr/>
          <a:lstStyle/>
          <a:p>
            <a:pPr eaLnBrk="1" hangingPunct="1"/>
            <a:r>
              <a:rPr lang="zh-TW" altLang="en-US" sz="2800" dirty="0" smtClean="0">
                <a:latin typeface="標楷體" pitchFamily="65" charset="-120"/>
              </a:rPr>
              <a:t>若新生</a:t>
            </a:r>
            <a:r>
              <a:rPr lang="zh-TW" altLang="en-US" sz="2800" dirty="0">
                <a:latin typeface="標楷體" pitchFamily="65" charset="-120"/>
              </a:rPr>
              <a:t>無故未入學</a:t>
            </a:r>
            <a:r>
              <a:rPr lang="zh-TW" altLang="en-US" sz="2800" dirty="0" smtClean="0">
                <a:latin typeface="標楷體" pitchFamily="65" charset="-120"/>
              </a:rPr>
              <a:t>，學校</a:t>
            </a:r>
            <a:r>
              <a:rPr lang="zh-TW" altLang="en-US" sz="2800" b="1" dirty="0" smtClean="0">
                <a:solidFill>
                  <a:srgbClr val="FFFF00"/>
                </a:solidFill>
                <a:latin typeface="標楷體" pitchFamily="65" charset="-120"/>
              </a:rPr>
              <a:t>書面通報</a:t>
            </a:r>
            <a:r>
              <a:rPr lang="zh-TW" altLang="zh-TW" sz="2800" b="1" dirty="0" smtClean="0">
                <a:solidFill>
                  <a:srgbClr val="FFFF00"/>
                </a:solidFill>
              </a:rPr>
              <a:t>區公所</a:t>
            </a:r>
            <a:r>
              <a:rPr lang="zh-TW" altLang="zh-TW" sz="2800" b="1" dirty="0">
                <a:solidFill>
                  <a:srgbClr val="FFFF00"/>
                </a:solidFill>
              </a:rPr>
              <a:t>強迫入學委員會</a:t>
            </a:r>
            <a:r>
              <a:rPr lang="zh-TW" altLang="zh-TW" sz="2800" dirty="0"/>
              <a:t>後，</a:t>
            </a:r>
            <a:r>
              <a:rPr lang="zh-TW" altLang="zh-TW" sz="2800" dirty="0" smtClean="0"/>
              <a:t>區公所</a:t>
            </a:r>
            <a:r>
              <a:rPr lang="zh-TW" altLang="en-US" sz="2800" dirty="0" smtClean="0"/>
              <a:t>將</a:t>
            </a:r>
            <a:r>
              <a:rPr lang="zh-TW" altLang="zh-TW" sz="2800" dirty="0" smtClean="0"/>
              <a:t>進行</a:t>
            </a:r>
            <a:r>
              <a:rPr lang="zh-TW" altLang="zh-TW" sz="2800" dirty="0"/>
              <a:t>家訪並開立</a:t>
            </a:r>
            <a:r>
              <a:rPr lang="zh-TW" altLang="zh-TW" sz="2800" b="1" dirty="0">
                <a:solidFill>
                  <a:srgbClr val="FFFF00"/>
                </a:solidFill>
              </a:rPr>
              <a:t>勸止</a:t>
            </a:r>
            <a:r>
              <a:rPr lang="zh-TW" altLang="zh-TW" sz="2800" b="1" dirty="0" smtClean="0">
                <a:solidFill>
                  <a:srgbClr val="FFFF00"/>
                </a:solidFill>
              </a:rPr>
              <a:t>書</a:t>
            </a:r>
            <a:r>
              <a:rPr lang="zh-TW" altLang="en-US" sz="2800" dirty="0" smtClean="0"/>
              <a:t> </a:t>
            </a:r>
            <a:r>
              <a:rPr lang="en-US" altLang="zh-TW" sz="2800" dirty="0" smtClean="0"/>
              <a:t>(</a:t>
            </a:r>
            <a:r>
              <a:rPr lang="zh-TW" altLang="en-US" sz="2800" dirty="0" smtClean="0"/>
              <a:t>勸止書副本會函知學校，</a:t>
            </a:r>
            <a:r>
              <a:rPr lang="zh-TW" altLang="en-US" sz="2800" b="1" dirty="0" smtClean="0">
                <a:solidFill>
                  <a:srgbClr val="FFFF00"/>
                </a:solidFill>
              </a:rPr>
              <a:t>請追蹤</a:t>
            </a:r>
            <a:r>
              <a:rPr lang="en-US" altLang="zh-TW" sz="2800" dirty="0" smtClean="0"/>
              <a:t>)</a:t>
            </a:r>
          </a:p>
          <a:p>
            <a:pPr eaLnBrk="1" hangingPunct="1"/>
            <a:r>
              <a:rPr lang="zh-TW" altLang="zh-TW" sz="2800" dirty="0" smtClean="0"/>
              <a:t>若</a:t>
            </a:r>
            <a:r>
              <a:rPr lang="zh-TW" altLang="zh-TW" sz="2800" dirty="0"/>
              <a:t>該生未於勸止書規定之日期返校復學，依據強迫入學條例第</a:t>
            </a:r>
            <a:r>
              <a:rPr lang="en-US" altLang="zh-TW" sz="2800" dirty="0"/>
              <a:t>9</a:t>
            </a:r>
            <a:r>
              <a:rPr lang="zh-TW" altLang="zh-TW" sz="2800" dirty="0"/>
              <a:t>條，應由</a:t>
            </a:r>
            <a:r>
              <a:rPr lang="zh-TW" altLang="zh-TW" sz="2800" b="1" dirty="0">
                <a:solidFill>
                  <a:srgbClr val="FFFF00"/>
                </a:solidFill>
                <a:hlinkClick r:id="rId2" action="ppaction://hlinkfile"/>
              </a:rPr>
              <a:t>學校報請鄉（鎮、市、區）強迫入學委員會予以書面警告</a:t>
            </a:r>
            <a:r>
              <a:rPr lang="zh-TW" altLang="zh-TW" sz="2800" dirty="0"/>
              <a:t>，並限期入學、復學</a:t>
            </a:r>
            <a:r>
              <a:rPr lang="zh-TW" altLang="zh-TW" sz="2800" dirty="0" smtClean="0"/>
              <a:t>。</a:t>
            </a:r>
            <a:endParaRPr lang="en-US" altLang="zh-TW" sz="2800" dirty="0" smtClean="0"/>
          </a:p>
          <a:p>
            <a:pPr eaLnBrk="1" hangingPunct="1"/>
            <a:r>
              <a:rPr lang="zh-TW" altLang="zh-TW" sz="2800" dirty="0" smtClean="0"/>
              <a:t>經</a:t>
            </a:r>
            <a:r>
              <a:rPr lang="zh-TW" altLang="zh-TW" sz="2800" dirty="0"/>
              <a:t>警告並限期入學、復學，仍不遵行者，</a:t>
            </a:r>
            <a:r>
              <a:rPr lang="zh-TW" altLang="zh-TW" sz="2800" b="1" dirty="0">
                <a:solidFill>
                  <a:srgbClr val="FFFF00"/>
                </a:solidFill>
              </a:rPr>
              <a:t>由鄉（鎮、市、區）公所處一百元以下罰鍰，並限期入學、復學</a:t>
            </a:r>
            <a:r>
              <a:rPr lang="zh-TW" altLang="zh-TW" sz="2800" dirty="0"/>
              <a:t>；如未遵限入學、復學，得繼續處罰至入學、復學為止</a:t>
            </a:r>
            <a:r>
              <a:rPr lang="zh-TW" altLang="zh-TW" sz="2800" dirty="0" smtClean="0"/>
              <a:t>。</a:t>
            </a:r>
            <a:endParaRPr lang="zh-TW" altLang="en-US" sz="2800" dirty="0" smtClean="0">
              <a:solidFill>
                <a:srgbClr val="FFFF00"/>
              </a:solidFill>
              <a:latin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slide(fromBottom)">
                                      <p:cBhvr>
                                        <p:cTn id="7" dur="500"/>
                                        <p:tgtEl>
                                          <p:spTgt spid="144387">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animEffect transition="in" filter="slide(fromBottom)">
                                      <p:cBhvr>
                                        <p:cTn id="11" dur="500"/>
                                        <p:tgtEl>
                                          <p:spTgt spid="144387">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animEffect transition="in" filter="slide(fromBottom)">
                                      <p:cBhvr>
                                        <p:cTn id="15" dur="500"/>
                                        <p:tgtEl>
                                          <p:spTgt spid="144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64844"/>
            <a:ext cx="4752528" cy="6415789"/>
          </a:xfrm>
          <a:prstGeom prst="rect">
            <a:avLst/>
          </a:prstGeom>
          <a:blipFill>
            <a:blip r:embed="rId3"/>
            <a:tile tx="0" ty="0" sx="100000" sy="100000" flip="none" algn="tl"/>
          </a:blipFill>
          <a:ln>
            <a:noFill/>
          </a:ln>
          <a:effectLst/>
          <a:extLst/>
        </p:spPr>
      </p:pic>
      <p:graphicFrame>
        <p:nvGraphicFramePr>
          <p:cNvPr id="4" name="資料庫圖表 3"/>
          <p:cNvGraphicFramePr/>
          <p:nvPr>
            <p:extLst>
              <p:ext uri="{D42A27DB-BD31-4B8C-83A1-F6EECF244321}">
                <p14:modId xmlns:p14="http://schemas.microsoft.com/office/powerpoint/2010/main" val="419950830"/>
              </p:ext>
            </p:extLst>
          </p:nvPr>
        </p:nvGraphicFramePr>
        <p:xfrm>
          <a:off x="467544" y="164844"/>
          <a:ext cx="3312368" cy="6504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80" y="2883222"/>
            <a:ext cx="8112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107504" y="1571681"/>
            <a:ext cx="378257" cy="4524315"/>
          </a:xfrm>
          <a:prstGeom prst="rect">
            <a:avLst/>
          </a:prstGeom>
          <a:noFill/>
          <a:ln>
            <a:solidFill>
              <a:srgbClr val="FF0000"/>
            </a:solidFill>
          </a:ln>
        </p:spPr>
        <p:txBody>
          <a:bodyPr wrap="square" rtlCol="0">
            <a:spAutoFit/>
          </a:bodyPr>
          <a:lstStyle/>
          <a:p>
            <a:r>
              <a:rPr lang="zh-TW" altLang="en-US" b="1" dirty="0" smtClean="0">
                <a:solidFill>
                  <a:srgbClr val="FFFF00"/>
                </a:solidFill>
                <a:latin typeface="微軟正黑體" panose="020B0604030504040204" pitchFamily="34" charset="-120"/>
                <a:ea typeface="微軟正黑體" panose="020B0604030504040204" pitchFamily="34" charset="-120"/>
              </a:rPr>
              <a:t>期間中輟生完成復學電話通知區公所</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79" y="4107358"/>
            <a:ext cx="8112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1591" y="1385944"/>
            <a:ext cx="8112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1591" y="5589240"/>
            <a:ext cx="8112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297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6457" y="1045218"/>
            <a:ext cx="2915889" cy="4464497"/>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2347" y="1045218"/>
            <a:ext cx="2920134" cy="4464497"/>
          </a:xfrm>
          <a:prstGeom prst="rect">
            <a:avLst/>
          </a:prstGeom>
        </p:spPr>
      </p:pic>
      <p:sp>
        <p:nvSpPr>
          <p:cNvPr id="5" name="文字方塊 4"/>
          <p:cNvSpPr txBox="1"/>
          <p:nvPr/>
        </p:nvSpPr>
        <p:spPr>
          <a:xfrm>
            <a:off x="899592" y="476672"/>
            <a:ext cx="1440160" cy="584775"/>
          </a:xfrm>
          <a:prstGeom prst="rect">
            <a:avLst/>
          </a:prstGeom>
          <a:noFill/>
        </p:spPr>
        <p:txBody>
          <a:bodyPr wrap="square" rtlCol="0">
            <a:spAutoFit/>
          </a:bodyPr>
          <a:lstStyle/>
          <a:p>
            <a:r>
              <a:rPr lang="zh-TW" altLang="en-US" sz="3200" dirty="0" smtClean="0">
                <a:solidFill>
                  <a:srgbClr val="FFFF00"/>
                </a:solidFill>
                <a:latin typeface="+mj-ea"/>
                <a:ea typeface="+mj-ea"/>
              </a:rPr>
              <a:t>公文</a:t>
            </a:r>
            <a:endParaRPr lang="zh-TW" altLang="en-US" sz="3200" dirty="0">
              <a:solidFill>
                <a:srgbClr val="FFFF00"/>
              </a:solidFill>
              <a:latin typeface="+mj-ea"/>
              <a:ea typeface="+mj-ea"/>
            </a:endParaRPr>
          </a:p>
        </p:txBody>
      </p:sp>
      <p:sp>
        <p:nvSpPr>
          <p:cNvPr id="7" name="文字方塊 6"/>
          <p:cNvSpPr txBox="1"/>
          <p:nvPr/>
        </p:nvSpPr>
        <p:spPr>
          <a:xfrm>
            <a:off x="6712334" y="449108"/>
            <a:ext cx="1440160" cy="584775"/>
          </a:xfrm>
          <a:prstGeom prst="rect">
            <a:avLst/>
          </a:prstGeom>
          <a:noFill/>
        </p:spPr>
        <p:txBody>
          <a:bodyPr wrap="square" rtlCol="0">
            <a:spAutoFit/>
          </a:bodyPr>
          <a:lstStyle/>
          <a:p>
            <a:r>
              <a:rPr lang="zh-TW" altLang="en-US" sz="3200" dirty="0">
                <a:solidFill>
                  <a:srgbClr val="FFFF00"/>
                </a:solidFill>
                <a:latin typeface="+mj-ea"/>
                <a:ea typeface="+mj-ea"/>
              </a:rPr>
              <a:t>勸止書</a:t>
            </a:r>
          </a:p>
        </p:txBody>
      </p:sp>
      <p:sp>
        <p:nvSpPr>
          <p:cNvPr id="8" name="文字方塊 7"/>
          <p:cNvSpPr txBox="1"/>
          <p:nvPr/>
        </p:nvSpPr>
        <p:spPr>
          <a:xfrm>
            <a:off x="3275856" y="449108"/>
            <a:ext cx="2448272" cy="584775"/>
          </a:xfrm>
          <a:prstGeom prst="rect">
            <a:avLst/>
          </a:prstGeom>
          <a:noFill/>
        </p:spPr>
        <p:txBody>
          <a:bodyPr wrap="square" rtlCol="0">
            <a:spAutoFit/>
          </a:bodyPr>
          <a:lstStyle/>
          <a:p>
            <a:r>
              <a:rPr lang="zh-TW" altLang="en-US" sz="3200" dirty="0" smtClean="0">
                <a:solidFill>
                  <a:srgbClr val="FFFF00"/>
                </a:solidFill>
                <a:latin typeface="+mj-ea"/>
                <a:ea typeface="+mj-ea"/>
              </a:rPr>
              <a:t>家庭訪問單</a:t>
            </a:r>
            <a:endParaRPr lang="zh-TW" altLang="en-US" sz="3200" dirty="0">
              <a:solidFill>
                <a:srgbClr val="FFFF00"/>
              </a:solidFill>
              <a:latin typeface="+mj-ea"/>
              <a:ea typeface="+mj-ea"/>
            </a:endParaRPr>
          </a:p>
        </p:txBody>
      </p:sp>
      <p:cxnSp>
        <p:nvCxnSpPr>
          <p:cNvPr id="9" name="直線接點 8"/>
          <p:cNvCxnSpPr/>
          <p:nvPr/>
        </p:nvCxnSpPr>
        <p:spPr>
          <a:xfrm flipV="1">
            <a:off x="6228184" y="2348880"/>
            <a:ext cx="756000" cy="36004"/>
          </a:xfrm>
          <a:prstGeom prst="line">
            <a:avLst/>
          </a:prstGeom>
          <a:ln w="53975">
            <a:solidFill>
              <a:srgbClr val="FF3300"/>
            </a:solidFill>
          </a:ln>
        </p:spPr>
        <p:style>
          <a:lnRef idx="1">
            <a:schemeClr val="dk1"/>
          </a:lnRef>
          <a:fillRef idx="0">
            <a:schemeClr val="dk1"/>
          </a:fillRef>
          <a:effectRef idx="0">
            <a:schemeClr val="dk1"/>
          </a:effectRef>
          <a:fontRef idx="minor">
            <a:schemeClr val="tx1"/>
          </a:fontRef>
        </p:style>
      </p:cxnSp>
      <p:sp>
        <p:nvSpPr>
          <p:cNvPr id="13" name="橢圓形圖說文字 12"/>
          <p:cNvSpPr/>
          <p:nvPr/>
        </p:nvSpPr>
        <p:spPr>
          <a:xfrm>
            <a:off x="6876257" y="2492896"/>
            <a:ext cx="2016224" cy="1368152"/>
          </a:xfrm>
          <a:prstGeom prst="wedgeEllipseCallout">
            <a:avLst>
              <a:gd name="adj1" fmla="val -63856"/>
              <a:gd name="adj2" fmla="val -61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mj-ea"/>
                <a:ea typeface="+mj-ea"/>
              </a:rPr>
              <a:t>限期返校時間，未回校要再發文給區公所</a:t>
            </a:r>
            <a:endParaRPr lang="zh-TW" altLang="en-US" b="1" dirty="0">
              <a:solidFill>
                <a:srgbClr val="FF0000"/>
              </a:solidFill>
              <a:latin typeface="+mj-ea"/>
              <a:ea typeface="+mj-ea"/>
            </a:endParaRPr>
          </a:p>
        </p:txBody>
      </p:sp>
      <p:sp>
        <p:nvSpPr>
          <p:cNvPr id="6" name="矩形 5"/>
          <p:cNvSpPr/>
          <p:nvPr/>
        </p:nvSpPr>
        <p:spPr>
          <a:xfrm>
            <a:off x="323528" y="3717032"/>
            <a:ext cx="1512168"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74" name="Picture 2" descr="C:\Users\Administrator\Desktop\中輟公文資料\區公所家訪單.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97" y="1029815"/>
            <a:ext cx="29527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075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警告書、罰鍰書公文參考範例</a:t>
            </a:r>
            <a:endParaRPr lang="zh-TW" altLang="en-US" dirty="0"/>
          </a:p>
        </p:txBody>
      </p:sp>
      <p:sp>
        <p:nvSpPr>
          <p:cNvPr id="4" name="內容版面配置區 3"/>
          <p:cNvSpPr>
            <a:spLocks noGrp="1"/>
          </p:cNvSpPr>
          <p:nvPr>
            <p:ph sz="quarter" idx="2"/>
          </p:nvPr>
        </p:nvSpPr>
        <p:spPr/>
        <p:txBody>
          <a:bodyPr/>
          <a:lstStyle/>
          <a:p>
            <a:endParaRPr lang="zh-TW"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96752"/>
            <a:ext cx="428593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內容版面配置區 4"/>
          <p:cNvSpPr>
            <a:spLocks noGrp="1"/>
          </p:cNvSpPr>
          <p:nvPr>
            <p:ph sz="quarter" idx="1"/>
          </p:nvPr>
        </p:nvSpPr>
        <p:spPr/>
        <p:txBody>
          <a:bodyPr/>
          <a:lstStyle/>
          <a:p>
            <a:endParaRPr lang="zh-TW" alt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41044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89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gray">
          <a:xfrm rot="5400000">
            <a:off x="1543051" y="14335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5" name="AutoShape 4"/>
          <p:cNvSpPr>
            <a:spLocks noChangeArrowheads="1"/>
          </p:cNvSpPr>
          <p:nvPr/>
        </p:nvSpPr>
        <p:spPr bwMode="gray">
          <a:xfrm rot="5400000">
            <a:off x="1543051" y="23669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6" name="AutoShape 5"/>
          <p:cNvSpPr>
            <a:spLocks noChangeArrowheads="1"/>
          </p:cNvSpPr>
          <p:nvPr/>
        </p:nvSpPr>
        <p:spPr bwMode="gray">
          <a:xfrm rot="5400000">
            <a:off x="1543051" y="33004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1" name="AutoShape 7"/>
          <p:cNvSpPr>
            <a:spLocks noChangeArrowheads="1"/>
          </p:cNvSpPr>
          <p:nvPr/>
        </p:nvSpPr>
        <p:spPr bwMode="gray">
          <a:xfrm>
            <a:off x="2124075" y="1196975"/>
            <a:ext cx="5110163" cy="731838"/>
          </a:xfrm>
          <a:prstGeom prst="roundRect">
            <a:avLst>
              <a:gd name="adj" fmla="val 7093"/>
            </a:avLst>
          </a:prstGeom>
          <a:solidFill>
            <a:srgbClr val="D97300"/>
          </a:solidFill>
          <a:ln w="25400" algn="ctr">
            <a:noFill/>
            <a:round/>
            <a:headEnd/>
            <a:tailEnd/>
          </a:ln>
          <a:effectLst>
            <a:prstShdw prst="shdw17" dist="17961" dir="2700000">
              <a:srgbClr val="D97300">
                <a:gamma/>
                <a:shade val="60000"/>
                <a:invGamma/>
              </a:srgbClr>
            </a:prstShdw>
          </a:effectLst>
        </p:spPr>
        <p:txBody>
          <a:bodyPr lIns="45720" tIns="44450" rIns="45720" bIns="44450" anchor="ctr" anchorCtr="1"/>
          <a:lstStyle/>
          <a:p>
            <a:pP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思考</a:t>
            </a:r>
            <a:r>
              <a:rPr lang="zh-TW" altLang="en-US" sz="2800" dirty="0">
                <a:latin typeface="標楷體" pitchFamily="65" charset="-120"/>
                <a:ea typeface="標楷體" pitchFamily="65" charset="-120"/>
              </a:rPr>
              <a:t>─為什麼要進行通報</a:t>
            </a:r>
            <a:endParaRPr kumimoji="0" lang="zh-TW" altLang="zh-TW" sz="2800" b="1" dirty="0">
              <a:solidFill>
                <a:srgbClr val="FFFFFF"/>
              </a:solidFill>
              <a:latin typeface="標楷體" pitchFamily="65" charset="-120"/>
              <a:ea typeface="標楷體" pitchFamily="65" charset="-120"/>
            </a:endParaRPr>
          </a:p>
        </p:txBody>
      </p:sp>
      <p:sp>
        <p:nvSpPr>
          <p:cNvPr id="12" name="AutoShape 8"/>
          <p:cNvSpPr>
            <a:spLocks noChangeArrowheads="1"/>
          </p:cNvSpPr>
          <p:nvPr/>
        </p:nvSpPr>
        <p:spPr bwMode="gray">
          <a:xfrm>
            <a:off x="2114550" y="2130425"/>
            <a:ext cx="5110163" cy="731838"/>
          </a:xfrm>
          <a:prstGeom prst="roundRect">
            <a:avLst>
              <a:gd name="adj" fmla="val 7093"/>
            </a:avLst>
          </a:prstGeom>
          <a:solidFill>
            <a:srgbClr val="E0AD12"/>
          </a:solidFill>
          <a:ln w="25400" algn="ctr">
            <a:noFill/>
            <a:round/>
            <a:headEnd/>
            <a:tailEnd/>
          </a:ln>
          <a:effectLst>
            <a:prstShdw prst="shdw17" dist="17961" dir="2700000">
              <a:srgbClr val="E0AD12">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了解</a:t>
            </a:r>
            <a:r>
              <a:rPr lang="zh-TW" altLang="en-US" sz="2800" dirty="0" smtClean="0">
                <a:latin typeface="標楷體" pitchFamily="65" charset="-120"/>
                <a:ea typeface="標楷體" pitchFamily="65" charset="-120"/>
              </a:rPr>
              <a:t>─中輟及尋獲通報流程 </a:t>
            </a:r>
            <a:endParaRPr kumimoji="0" lang="zh-TW" altLang="zh-TW" sz="2800" b="1" dirty="0">
              <a:solidFill>
                <a:srgbClr val="FFFFFF"/>
              </a:solidFill>
              <a:latin typeface="標楷體" pitchFamily="65" charset="-120"/>
              <a:ea typeface="標楷體" pitchFamily="65" charset="-120"/>
            </a:endParaRPr>
          </a:p>
        </p:txBody>
      </p:sp>
      <p:sp>
        <p:nvSpPr>
          <p:cNvPr id="13" name="AutoShape 9"/>
          <p:cNvSpPr>
            <a:spLocks noChangeArrowheads="1"/>
          </p:cNvSpPr>
          <p:nvPr/>
        </p:nvSpPr>
        <p:spPr bwMode="gray">
          <a:xfrm>
            <a:off x="2114550" y="3063875"/>
            <a:ext cx="5110163" cy="731838"/>
          </a:xfrm>
          <a:prstGeom prst="roundRect">
            <a:avLst>
              <a:gd name="adj" fmla="val 7093"/>
            </a:avLst>
          </a:prstGeom>
          <a:solidFill>
            <a:srgbClr val="92D050"/>
          </a:solidFill>
          <a:ln w="25400" algn="ctr">
            <a:noFill/>
            <a:round/>
            <a:headEnd/>
            <a:tailEnd/>
          </a:ln>
          <a:effectLst>
            <a:prstShdw prst="shdw17" dist="17961" dir="2700000">
              <a:srgbClr val="A1A64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釐清</a:t>
            </a:r>
            <a:r>
              <a:rPr lang="zh-TW" altLang="en-US" sz="2800" dirty="0">
                <a:latin typeface="標楷體" pitchFamily="65" charset="-120"/>
                <a:ea typeface="標楷體" pitchFamily="65" charset="-120"/>
              </a:rPr>
              <a:t>─中輟生類別與通報</a:t>
            </a:r>
            <a:endParaRPr kumimoji="0" lang="zh-TW" altLang="zh-TW" sz="2800" b="1" dirty="0">
              <a:solidFill>
                <a:srgbClr val="FFFFFF"/>
              </a:solidFill>
              <a:latin typeface="標楷體" pitchFamily="65" charset="-120"/>
              <a:ea typeface="標楷體" pitchFamily="65" charset="-120"/>
            </a:endParaRPr>
          </a:p>
        </p:txBody>
      </p:sp>
      <p:sp>
        <p:nvSpPr>
          <p:cNvPr id="15" name="AutoShape 11"/>
          <p:cNvSpPr>
            <a:spLocks noChangeArrowheads="1"/>
          </p:cNvSpPr>
          <p:nvPr/>
        </p:nvSpPr>
        <p:spPr bwMode="gray">
          <a:xfrm>
            <a:off x="2114550" y="3997325"/>
            <a:ext cx="5110163" cy="731838"/>
          </a:xfrm>
          <a:prstGeom prst="roundRect">
            <a:avLst>
              <a:gd name="adj" fmla="val 7093"/>
            </a:avLst>
          </a:prstGeom>
          <a:solidFill>
            <a:schemeClr val="accent1">
              <a:lumMod val="75000"/>
            </a:schemeClr>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後續</a:t>
            </a:r>
            <a:r>
              <a:rPr lang="zh-TW" altLang="en-US" sz="2800" dirty="0" smtClean="0">
                <a:latin typeface="標楷體" pitchFamily="65" charset="-120"/>
                <a:ea typeface="標楷體" pitchFamily="65" charset="-120"/>
              </a:rPr>
              <a:t>─復學</a:t>
            </a:r>
            <a:r>
              <a:rPr lang="zh-TW" altLang="en-US" sz="2800" dirty="0">
                <a:latin typeface="標楷體" pitchFamily="65" charset="-120"/>
                <a:ea typeface="標楷體" pitchFamily="65" charset="-120"/>
              </a:rPr>
              <a:t>通報</a:t>
            </a:r>
            <a:endParaRPr kumimoji="0" lang="zh-TW" altLang="zh-TW" sz="2800" b="1" dirty="0">
              <a:solidFill>
                <a:srgbClr val="FFFFFF"/>
              </a:solidFill>
              <a:latin typeface="標楷體" pitchFamily="65" charset="-120"/>
              <a:ea typeface="標楷體" pitchFamily="65" charset="-120"/>
            </a:endParaRPr>
          </a:p>
        </p:txBody>
      </p:sp>
      <p:sp>
        <p:nvSpPr>
          <p:cNvPr id="8201" name="AutoShape 12"/>
          <p:cNvSpPr>
            <a:spLocks noChangeArrowheads="1"/>
          </p:cNvSpPr>
          <p:nvPr/>
        </p:nvSpPr>
        <p:spPr bwMode="gray">
          <a:xfrm rot="5400000">
            <a:off x="1543051" y="42338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0" name="Rectangle 5"/>
          <p:cNvSpPr txBox="1">
            <a:spLocks noChangeArrowheads="1"/>
          </p:cNvSpPr>
          <p:nvPr/>
        </p:nvSpPr>
        <p:spPr bwMode="auto">
          <a:xfrm>
            <a:off x="1403648" y="5018260"/>
            <a:ext cx="680127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eaLnBrk="1" hangingPunct="1">
              <a:buFontTx/>
              <a:buNone/>
            </a:pPr>
            <a:r>
              <a:rPr lang="zh-TW" altLang="en-US" sz="3600" kern="0" dirty="0" smtClean="0">
                <a:latin typeface="標楷體" panose="03000509000000000000" pitchFamily="65" charset="-120"/>
                <a:ea typeface="標楷體" panose="03000509000000000000" pitchFamily="65" charset="-120"/>
              </a:rPr>
              <a:t>教育是為了營造更美好的未來</a:t>
            </a:r>
            <a:endParaRPr lang="zh-TW" altLang="zh-TW" sz="3600" kern="0" dirty="0" smtClean="0">
              <a:latin typeface="標楷體" panose="03000509000000000000" pitchFamily="65" charset="-120"/>
              <a:ea typeface="標楷體" panose="03000509000000000000" pitchFamily="65" charset="-120"/>
            </a:endParaRPr>
          </a:p>
        </p:txBody>
      </p:sp>
      <p:sp>
        <p:nvSpPr>
          <p:cNvPr id="14" name="AutoShape 11"/>
          <p:cNvSpPr>
            <a:spLocks noChangeArrowheads="1"/>
          </p:cNvSpPr>
          <p:nvPr/>
        </p:nvSpPr>
        <p:spPr bwMode="gray">
          <a:xfrm>
            <a:off x="2084389" y="5085184"/>
            <a:ext cx="5110163" cy="731838"/>
          </a:xfrm>
          <a:prstGeom prst="roundRect">
            <a:avLst>
              <a:gd name="adj" fmla="val 7093"/>
            </a:avLst>
          </a:prstGeom>
          <a:solidFill>
            <a:srgbClr val="CC00FF"/>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kumimoji="0" lang="zh-TW" altLang="en-US" sz="2800" b="1" dirty="0" smtClean="0">
                <a:solidFill>
                  <a:srgbClr val="FFFFFF"/>
                </a:solidFill>
                <a:latin typeface="標楷體" pitchFamily="65" charset="-120"/>
                <a:ea typeface="標楷體" pitchFamily="65" charset="-120"/>
              </a:rPr>
              <a:t>通報小叮嚀</a:t>
            </a:r>
            <a:endParaRPr kumimoji="0" lang="zh-TW" altLang="zh-TW" sz="2800" b="1" dirty="0">
              <a:solidFill>
                <a:srgbClr val="FFFFFF"/>
              </a:solidFill>
              <a:latin typeface="標楷體" pitchFamily="65" charset="-120"/>
              <a:ea typeface="標楷體" pitchFamily="65" charset="-120"/>
            </a:endParaRPr>
          </a:p>
        </p:txBody>
      </p:sp>
      <p:sp>
        <p:nvSpPr>
          <p:cNvPr id="16" name="AutoShape 12"/>
          <p:cNvSpPr>
            <a:spLocks noChangeArrowheads="1"/>
          </p:cNvSpPr>
          <p:nvPr/>
        </p:nvSpPr>
        <p:spPr bwMode="gray">
          <a:xfrm rot="5400000">
            <a:off x="1512890" y="5321721"/>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Tree>
    <p:extLst>
      <p:ext uri="{BB962C8B-B14F-4D97-AF65-F5344CB8AC3E}">
        <p14:creationId xmlns:p14="http://schemas.microsoft.com/office/powerpoint/2010/main" val="3551514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3"/>
                                        </p:tgtEl>
                                      </p:cBhvr>
                                    </p:animEffect>
                                    <p:anim calcmode="lin" valueType="num">
                                      <p:cBhvr>
                                        <p:cTn id="12" dur="1000"/>
                                        <p:tgtEl>
                                          <p:spTgt spid="13"/>
                                        </p:tgtEl>
                                        <p:attrNameLst>
                                          <p:attrName>ppt_x</p:attrName>
                                        </p:attrNameLst>
                                      </p:cBhvr>
                                      <p:tavLst>
                                        <p:tav tm="0">
                                          <p:val>
                                            <p:strVal val="ppt_x"/>
                                          </p:val>
                                        </p:tav>
                                        <p:tav tm="100000">
                                          <p:val>
                                            <p:strVal val="ppt_x"/>
                                          </p:val>
                                        </p:tav>
                                      </p:tavLst>
                                    </p:anim>
                                    <p:anim calcmode="lin" valueType="num">
                                      <p:cBhvr>
                                        <p:cTn id="13" dur="1000"/>
                                        <p:tgtEl>
                                          <p:spTgt spid="13"/>
                                        </p:tgtEl>
                                        <p:attrNameLst>
                                          <p:attrName>ppt_y</p:attrName>
                                        </p:attrNameLst>
                                      </p:cBhvr>
                                      <p:tavLst>
                                        <p:tav tm="0">
                                          <p:val>
                                            <p:strVal val="ppt_y"/>
                                          </p:val>
                                        </p:tav>
                                        <p:tav tm="100000">
                                          <p:val>
                                            <p:strVal val="ppt_y+.1"/>
                                          </p:val>
                                        </p:tav>
                                      </p:tavLst>
                                    </p:anim>
                                    <p:set>
                                      <p:cBhvr>
                                        <p:cTn id="14" dur="1" fill="hold">
                                          <p:stCondLst>
                                            <p:cond delay="999"/>
                                          </p:stCondLst>
                                        </p:cTn>
                                        <p:tgtEl>
                                          <p:spTgt spid="13"/>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8195"/>
                                        </p:tgtEl>
                                      </p:cBhvr>
                                    </p:animEffect>
                                    <p:anim calcmode="lin" valueType="num">
                                      <p:cBhvr>
                                        <p:cTn id="22" dur="1000"/>
                                        <p:tgtEl>
                                          <p:spTgt spid="8195"/>
                                        </p:tgtEl>
                                        <p:attrNameLst>
                                          <p:attrName>ppt_x</p:attrName>
                                        </p:attrNameLst>
                                      </p:cBhvr>
                                      <p:tavLst>
                                        <p:tav tm="0">
                                          <p:val>
                                            <p:strVal val="ppt_x"/>
                                          </p:val>
                                        </p:tav>
                                        <p:tav tm="100000">
                                          <p:val>
                                            <p:strVal val="ppt_x"/>
                                          </p:val>
                                        </p:tav>
                                      </p:tavLst>
                                    </p:anim>
                                    <p:anim calcmode="lin" valueType="num">
                                      <p:cBhvr>
                                        <p:cTn id="23" dur="1000"/>
                                        <p:tgtEl>
                                          <p:spTgt spid="8195"/>
                                        </p:tgtEl>
                                        <p:attrNameLst>
                                          <p:attrName>ppt_y</p:attrName>
                                        </p:attrNameLst>
                                      </p:cBhvr>
                                      <p:tavLst>
                                        <p:tav tm="0">
                                          <p:val>
                                            <p:strVal val="ppt_y"/>
                                          </p:val>
                                        </p:tav>
                                        <p:tav tm="100000">
                                          <p:val>
                                            <p:strVal val="ppt_y+.1"/>
                                          </p:val>
                                        </p:tav>
                                      </p:tavLst>
                                    </p:anim>
                                    <p:set>
                                      <p:cBhvr>
                                        <p:cTn id="24" dur="1" fill="hold">
                                          <p:stCondLst>
                                            <p:cond delay="999"/>
                                          </p:stCondLst>
                                        </p:cTn>
                                        <p:tgtEl>
                                          <p:spTgt spid="8195"/>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8196"/>
                                        </p:tgtEl>
                                      </p:cBhvr>
                                    </p:animEffect>
                                    <p:anim calcmode="lin" valueType="num">
                                      <p:cBhvr>
                                        <p:cTn id="27" dur="1000"/>
                                        <p:tgtEl>
                                          <p:spTgt spid="8196"/>
                                        </p:tgtEl>
                                        <p:attrNameLst>
                                          <p:attrName>ppt_x</p:attrName>
                                        </p:attrNameLst>
                                      </p:cBhvr>
                                      <p:tavLst>
                                        <p:tav tm="0">
                                          <p:val>
                                            <p:strVal val="ppt_x"/>
                                          </p:val>
                                        </p:tav>
                                        <p:tav tm="100000">
                                          <p:val>
                                            <p:strVal val="ppt_x"/>
                                          </p:val>
                                        </p:tav>
                                      </p:tavLst>
                                    </p:anim>
                                    <p:anim calcmode="lin" valueType="num">
                                      <p:cBhvr>
                                        <p:cTn id="28" dur="1000"/>
                                        <p:tgtEl>
                                          <p:spTgt spid="8196"/>
                                        </p:tgtEl>
                                        <p:attrNameLst>
                                          <p:attrName>ppt_y</p:attrName>
                                        </p:attrNameLst>
                                      </p:cBhvr>
                                      <p:tavLst>
                                        <p:tav tm="0">
                                          <p:val>
                                            <p:strVal val="ppt_y"/>
                                          </p:val>
                                        </p:tav>
                                        <p:tav tm="100000">
                                          <p:val>
                                            <p:strVal val="ppt_y+.1"/>
                                          </p:val>
                                        </p:tav>
                                      </p:tavLst>
                                    </p:anim>
                                    <p:set>
                                      <p:cBhvr>
                                        <p:cTn id="29" dur="1" fill="hold">
                                          <p:stCondLst>
                                            <p:cond delay="999"/>
                                          </p:stCondLst>
                                        </p:cTn>
                                        <p:tgtEl>
                                          <p:spTgt spid="8196"/>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8201"/>
                                        </p:tgtEl>
                                      </p:cBhvr>
                                    </p:animEffect>
                                    <p:anim calcmode="lin" valueType="num">
                                      <p:cBhvr>
                                        <p:cTn id="32" dur="1000"/>
                                        <p:tgtEl>
                                          <p:spTgt spid="8201"/>
                                        </p:tgtEl>
                                        <p:attrNameLst>
                                          <p:attrName>ppt_x</p:attrName>
                                        </p:attrNameLst>
                                      </p:cBhvr>
                                      <p:tavLst>
                                        <p:tav tm="0">
                                          <p:val>
                                            <p:strVal val="ppt_x"/>
                                          </p:val>
                                        </p:tav>
                                        <p:tav tm="100000">
                                          <p:val>
                                            <p:strVal val="ppt_x"/>
                                          </p:val>
                                        </p:tav>
                                      </p:tavLst>
                                    </p:anim>
                                    <p:anim calcmode="lin" valueType="num">
                                      <p:cBhvr>
                                        <p:cTn id="33" dur="1000"/>
                                        <p:tgtEl>
                                          <p:spTgt spid="8201"/>
                                        </p:tgtEl>
                                        <p:attrNameLst>
                                          <p:attrName>ppt_y</p:attrName>
                                        </p:attrNameLst>
                                      </p:cBhvr>
                                      <p:tavLst>
                                        <p:tav tm="0">
                                          <p:val>
                                            <p:strVal val="ppt_y"/>
                                          </p:val>
                                        </p:tav>
                                        <p:tav tm="100000">
                                          <p:val>
                                            <p:strVal val="ppt_y+.1"/>
                                          </p:val>
                                        </p:tav>
                                      </p:tavLst>
                                    </p:anim>
                                    <p:set>
                                      <p:cBhvr>
                                        <p:cTn id="34" dur="1" fill="hold">
                                          <p:stCondLst>
                                            <p:cond delay="999"/>
                                          </p:stCondLst>
                                        </p:cTn>
                                        <p:tgtEl>
                                          <p:spTgt spid="8201"/>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4"/>
                                        </p:tgtEl>
                                      </p:cBhvr>
                                    </p:animEffect>
                                    <p:anim calcmode="lin" valueType="num">
                                      <p:cBhvr>
                                        <p:cTn id="37" dur="1000"/>
                                        <p:tgtEl>
                                          <p:spTgt spid="14"/>
                                        </p:tgtEl>
                                        <p:attrNameLst>
                                          <p:attrName>ppt_x</p:attrName>
                                        </p:attrNameLst>
                                      </p:cBhvr>
                                      <p:tavLst>
                                        <p:tav tm="0">
                                          <p:val>
                                            <p:strVal val="ppt_x"/>
                                          </p:val>
                                        </p:tav>
                                        <p:tav tm="100000">
                                          <p:val>
                                            <p:strVal val="ppt_x"/>
                                          </p:val>
                                        </p:tav>
                                      </p:tavLst>
                                    </p:anim>
                                    <p:anim calcmode="lin" valueType="num">
                                      <p:cBhvr>
                                        <p:cTn id="38" dur="1000"/>
                                        <p:tgtEl>
                                          <p:spTgt spid="14"/>
                                        </p:tgtEl>
                                        <p:attrNameLst>
                                          <p:attrName>ppt_y</p:attrName>
                                        </p:attrNameLst>
                                      </p:cBhvr>
                                      <p:tavLst>
                                        <p:tav tm="0">
                                          <p:val>
                                            <p:strVal val="ppt_y"/>
                                          </p:val>
                                        </p:tav>
                                        <p:tav tm="100000">
                                          <p:val>
                                            <p:strVal val="ppt_y+.1"/>
                                          </p:val>
                                        </p:tav>
                                      </p:tavLst>
                                    </p:anim>
                                    <p:set>
                                      <p:cBhvr>
                                        <p:cTn id="39" dur="1" fill="hold">
                                          <p:stCondLst>
                                            <p:cond delay="999"/>
                                          </p:stCondLst>
                                        </p:cTn>
                                        <p:tgtEl>
                                          <p:spTgt spid="14"/>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par>
                          <p:cTn id="45" fill="hold">
                            <p:stCondLst>
                              <p:cond delay="1000"/>
                            </p:stCondLst>
                            <p:childTnLst>
                              <p:par>
                                <p:cTn id="46" presetID="6" presetClass="emph" presetSubtype="0" fill="hold" grpId="0" nodeType="afterEffect">
                                  <p:stCondLst>
                                    <p:cond delay="0"/>
                                  </p:stCondLst>
                                  <p:childTnLst>
                                    <p:animScale>
                                      <p:cBhvr>
                                        <p:cTn id="47" dur="2000" fill="hold"/>
                                        <p:tgtEl>
                                          <p:spTgt spid="11"/>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11" grpId="0" animBg="1"/>
      <p:bldP spid="12" grpId="0" animBg="1"/>
      <p:bldP spid="13" grpId="0" animBg="1"/>
      <p:bldP spid="15" grpId="0" animBg="1"/>
      <p:bldP spid="8201" grpId="0" animBg="1"/>
      <p:bldP spid="10" grpId="0"/>
      <p:bldP spid="14"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p:cNvPicPr>
            <a:picLocks noChangeAspect="1" noChangeArrowheads="1"/>
          </p:cNvPicPr>
          <p:nvPr/>
        </p:nvPicPr>
        <p:blipFill>
          <a:blip r:embed="rId2">
            <a:extLst>
              <a:ext uri="{28A0092B-C50C-407E-A947-70E740481C1C}">
                <a14:useLocalDpi xmlns:a14="http://schemas.microsoft.com/office/drawing/2010/main" val="0"/>
              </a:ext>
            </a:extLst>
          </a:blip>
          <a:srcRect l="9000" t="32372" r="13000" b="8769"/>
          <a:stretch>
            <a:fillRect/>
          </a:stretch>
        </p:blipFill>
        <p:spPr bwMode="auto">
          <a:xfrm>
            <a:off x="1071563" y="1428750"/>
            <a:ext cx="738346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idx="4294967295"/>
          </p:nvPr>
        </p:nvSpPr>
        <p:spPr>
          <a:xfrm>
            <a:off x="395288" y="404813"/>
            <a:ext cx="8232775" cy="706437"/>
          </a:xfrm>
        </p:spPr>
        <p:txBody>
          <a:bodyPr anchor="ctr"/>
          <a:lstStyle/>
          <a:p>
            <a:pPr eaLnBrk="1" hangingPunct="1"/>
            <a:r>
              <a:rPr lang="zh-TW" altLang="en-US" smtClean="0"/>
              <a:t>通報小叮嚀</a:t>
            </a:r>
            <a:r>
              <a:rPr lang="en-US" altLang="zh-TW" smtClean="0"/>
              <a:t>7-1</a:t>
            </a:r>
          </a:p>
        </p:txBody>
      </p:sp>
      <p:sp>
        <p:nvSpPr>
          <p:cNvPr id="36868" name="直線圖說文字 2 4"/>
          <p:cNvSpPr>
            <a:spLocks/>
          </p:cNvSpPr>
          <p:nvPr/>
        </p:nvSpPr>
        <p:spPr bwMode="auto">
          <a:xfrm>
            <a:off x="2143125" y="2000250"/>
            <a:ext cx="4429125" cy="2428875"/>
          </a:xfrm>
          <a:prstGeom prst="borderCallout2">
            <a:avLst>
              <a:gd name="adj1" fmla="val 21981"/>
              <a:gd name="adj2" fmla="val 101565"/>
              <a:gd name="adj3" fmla="val 27523"/>
              <a:gd name="adj4" fmla="val 119954"/>
              <a:gd name="adj5" fmla="val 116167"/>
              <a:gd name="adj6" fmla="val 100329"/>
            </a:avLst>
          </a:prstGeom>
          <a:solidFill>
            <a:srgbClr val="339966"/>
          </a:solidFill>
          <a:ln w="25400" algn="ctr">
            <a:solidFill>
              <a:srgbClr val="89A4A7"/>
            </a:solidFill>
            <a:miter lim="800000"/>
            <a:headEnd/>
            <a:tailEnd/>
          </a:ln>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r>
              <a:rPr lang="zh-TW" altLang="en-US" sz="2800">
                <a:latin typeface="標楷體" pitchFamily="65" charset="-120"/>
                <a:ea typeface="標楷體" pitchFamily="65" charset="-120"/>
              </a:rPr>
              <a:t>通報中輟資料時，通報人欄位請務必填寫</a:t>
            </a:r>
            <a:r>
              <a:rPr lang="zh-TW" altLang="en-US" sz="2800" b="1" u="sng">
                <a:solidFill>
                  <a:srgbClr val="FFFF00"/>
                </a:solidFill>
                <a:latin typeface="標楷體" pitchFamily="65" charset="-120"/>
                <a:ea typeface="標楷體" pitchFamily="65" charset="-120"/>
              </a:rPr>
              <a:t>負責人姓名</a:t>
            </a:r>
            <a:r>
              <a:rPr lang="zh-TW" altLang="en-US" sz="2800">
                <a:latin typeface="標楷體" pitchFamily="65" charset="-120"/>
                <a:ea typeface="標楷體" pitchFamily="65" charset="-120"/>
              </a:rPr>
              <a:t>，不可填寫學校代號或「生教組」等單位名</a:t>
            </a:r>
          </a:p>
        </p:txBody>
      </p:sp>
      <p:sp>
        <p:nvSpPr>
          <p:cNvPr id="36869" name="文字方塊 5"/>
          <p:cNvSpPr txBox="1">
            <a:spLocks noChangeArrowheads="1"/>
          </p:cNvSpPr>
          <p:nvPr/>
        </p:nvSpPr>
        <p:spPr bwMode="auto">
          <a:xfrm>
            <a:off x="5715000" y="4714875"/>
            <a:ext cx="10001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1400">
                <a:latin typeface="標楷體" pitchFamily="65" charset="-120"/>
                <a:ea typeface="標楷體" pitchFamily="65" charset="-120"/>
              </a:rPr>
              <a:t>馬英九</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p:cNvPicPr>
            <a:picLocks noChangeAspect="1" noChangeArrowheads="1"/>
          </p:cNvPicPr>
          <p:nvPr/>
        </p:nvPicPr>
        <p:blipFill>
          <a:blip r:embed="rId2">
            <a:extLst>
              <a:ext uri="{28A0092B-C50C-407E-A947-70E740481C1C}">
                <a14:useLocalDpi xmlns:a14="http://schemas.microsoft.com/office/drawing/2010/main" val="0"/>
              </a:ext>
            </a:extLst>
          </a:blip>
          <a:srcRect l="12500" t="33231" r="14423" b="4297"/>
          <a:stretch>
            <a:fillRect/>
          </a:stretch>
        </p:blipFill>
        <p:spPr bwMode="auto">
          <a:xfrm>
            <a:off x="928688" y="1357313"/>
            <a:ext cx="6929437"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idx="4294967295"/>
          </p:nvPr>
        </p:nvSpPr>
        <p:spPr>
          <a:xfrm>
            <a:off x="395288" y="404813"/>
            <a:ext cx="8232775" cy="706437"/>
          </a:xfrm>
        </p:spPr>
        <p:txBody>
          <a:bodyPr anchor="ctr"/>
          <a:lstStyle/>
          <a:p>
            <a:pPr eaLnBrk="1" hangingPunct="1"/>
            <a:r>
              <a:rPr lang="zh-TW" altLang="en-US" smtClean="0"/>
              <a:t>通報小叮嚀</a:t>
            </a:r>
            <a:r>
              <a:rPr lang="en-US" altLang="zh-TW" smtClean="0"/>
              <a:t>7-2</a:t>
            </a:r>
            <a:endParaRPr lang="zh-TW" altLang="en-US" smtClean="0"/>
          </a:p>
        </p:txBody>
      </p:sp>
      <p:sp>
        <p:nvSpPr>
          <p:cNvPr id="37892" name="直線圖說文字 2 4"/>
          <p:cNvSpPr>
            <a:spLocks/>
          </p:cNvSpPr>
          <p:nvPr/>
        </p:nvSpPr>
        <p:spPr bwMode="auto">
          <a:xfrm>
            <a:off x="1714500" y="3429000"/>
            <a:ext cx="5357813" cy="3000375"/>
          </a:xfrm>
          <a:prstGeom prst="borderCallout2">
            <a:avLst>
              <a:gd name="adj1" fmla="val -56"/>
              <a:gd name="adj2" fmla="val 86972"/>
              <a:gd name="adj3" fmla="val -7106"/>
              <a:gd name="adj4" fmla="val 90000"/>
              <a:gd name="adj5" fmla="val -11417"/>
              <a:gd name="adj6" fmla="val 61125"/>
            </a:avLst>
          </a:prstGeom>
          <a:solidFill>
            <a:srgbClr val="339966"/>
          </a:solidFill>
          <a:ln w="25400" algn="ctr">
            <a:solidFill>
              <a:srgbClr val="89A4A7"/>
            </a:solidFill>
            <a:miter lim="800000"/>
            <a:headEnd/>
            <a:tailEnd/>
          </a:ln>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r>
              <a:rPr lang="zh-TW" altLang="en-US" sz="2400">
                <a:latin typeface="標楷體" pitchFamily="65" charset="-120"/>
                <a:ea typeface="標楷體" pitchFamily="65" charset="-120"/>
              </a:rPr>
              <a:t>輟學日之計算：學生連續</a:t>
            </a:r>
            <a:r>
              <a:rPr lang="en-US" altLang="zh-TW" sz="2400">
                <a:latin typeface="標楷體" pitchFamily="65" charset="-120"/>
                <a:ea typeface="標楷體" pitchFamily="65" charset="-120"/>
              </a:rPr>
              <a:t>3</a:t>
            </a:r>
            <a:r>
              <a:rPr lang="zh-TW" altLang="en-US" sz="2400">
                <a:latin typeface="標楷體" pitchFamily="65" charset="-120"/>
                <a:ea typeface="標楷體" pitchFamily="65" charset="-120"/>
              </a:rPr>
              <a:t>日未到校則應通報中輟，係指若學生</a:t>
            </a:r>
            <a:r>
              <a:rPr lang="zh-TW" altLang="en-US" sz="2400" b="1" u="sng">
                <a:solidFill>
                  <a:srgbClr val="FFFF00"/>
                </a:solidFill>
                <a:latin typeface="標楷體" pitchFamily="65" charset="-120"/>
                <a:ea typeface="標楷體" pitchFamily="65" charset="-120"/>
              </a:rPr>
              <a:t>第</a:t>
            </a:r>
            <a:r>
              <a:rPr lang="en-US" altLang="zh-TW" sz="2400" b="1" u="sng">
                <a:solidFill>
                  <a:srgbClr val="FFFF00"/>
                </a:solidFill>
                <a:latin typeface="標楷體" pitchFamily="65" charset="-120"/>
                <a:ea typeface="標楷體" pitchFamily="65" charset="-120"/>
              </a:rPr>
              <a:t>4</a:t>
            </a:r>
            <a:r>
              <a:rPr lang="zh-TW" altLang="en-US" sz="2400" b="1" u="sng">
                <a:solidFill>
                  <a:srgbClr val="FFFF00"/>
                </a:solidFill>
                <a:latin typeface="標楷體" pitchFamily="65" charset="-120"/>
                <a:ea typeface="標楷體" pitchFamily="65" charset="-120"/>
              </a:rPr>
              <a:t>天上午</a:t>
            </a:r>
            <a:r>
              <a:rPr lang="en-US" altLang="zh-TW" sz="2400" b="1" u="sng">
                <a:solidFill>
                  <a:srgbClr val="FFFF00"/>
                </a:solidFill>
                <a:latin typeface="標楷體" pitchFamily="65" charset="-120"/>
                <a:ea typeface="標楷體" pitchFamily="65" charset="-120"/>
              </a:rPr>
              <a:t>(</a:t>
            </a:r>
            <a:r>
              <a:rPr lang="zh-TW" altLang="en-US" sz="2400" b="1" u="sng">
                <a:solidFill>
                  <a:srgbClr val="FFFF00"/>
                </a:solidFill>
                <a:latin typeface="標楷體" pitchFamily="65" charset="-120"/>
                <a:ea typeface="標楷體" pitchFamily="65" charset="-120"/>
              </a:rPr>
              <a:t>假日不計</a:t>
            </a:r>
            <a:r>
              <a:rPr lang="en-US" altLang="zh-TW" sz="2400" b="1" u="sng">
                <a:solidFill>
                  <a:srgbClr val="FFFF00"/>
                </a:solidFill>
                <a:latin typeface="標楷體" pitchFamily="65" charset="-120"/>
                <a:ea typeface="標楷體" pitchFamily="65" charset="-120"/>
              </a:rPr>
              <a:t>)</a:t>
            </a:r>
            <a:r>
              <a:rPr lang="zh-TW" altLang="en-US" sz="2400">
                <a:latin typeface="標楷體" pitchFamily="65" charset="-120"/>
                <a:ea typeface="標楷體" pitchFamily="65" charset="-120"/>
              </a:rPr>
              <a:t>仍未到校，則上本系統通報中輟</a:t>
            </a:r>
            <a:r>
              <a:rPr lang="en-US" altLang="zh-TW" sz="2400">
                <a:latin typeface="標楷體" pitchFamily="65" charset="-120"/>
                <a:ea typeface="標楷體" pitchFamily="65" charset="-120"/>
              </a:rPr>
              <a:t>【</a:t>
            </a:r>
            <a:r>
              <a:rPr lang="zh-TW" altLang="en-US" sz="2400" b="1">
                <a:latin typeface="標楷體" pitchFamily="65" charset="-120"/>
                <a:ea typeface="標楷體" pitchFamily="65" charset="-120"/>
              </a:rPr>
              <a:t>例：學生</a:t>
            </a:r>
            <a:r>
              <a:rPr lang="en-US" altLang="zh-TW" sz="2400" b="1">
                <a:latin typeface="標楷體" pitchFamily="65" charset="-120"/>
                <a:ea typeface="標楷體" pitchFamily="65" charset="-120"/>
              </a:rPr>
              <a:t>9</a:t>
            </a:r>
            <a:r>
              <a:rPr lang="zh-TW" altLang="en-US" sz="2400" b="1">
                <a:latin typeface="標楷體" pitchFamily="65" charset="-120"/>
                <a:ea typeface="標楷體" pitchFamily="65" charset="-120"/>
              </a:rPr>
              <a:t>月</a:t>
            </a:r>
            <a:r>
              <a:rPr lang="en-US" altLang="zh-TW" sz="2400" b="1">
                <a:latin typeface="標楷體" pitchFamily="65" charset="-120"/>
                <a:ea typeface="標楷體" pitchFamily="65" charset="-120"/>
              </a:rPr>
              <a:t>2</a:t>
            </a:r>
            <a:r>
              <a:rPr lang="zh-TW" altLang="en-US" sz="2400" b="1">
                <a:latin typeface="標楷體" pitchFamily="65" charset="-120"/>
                <a:ea typeface="標楷體" pitchFamily="65" charset="-120"/>
              </a:rPr>
              <a:t>日（一）起連續</a:t>
            </a:r>
            <a:r>
              <a:rPr lang="en-US" altLang="zh-TW" sz="2400" b="1">
                <a:latin typeface="標楷體" pitchFamily="65" charset="-120"/>
                <a:ea typeface="標楷體" pitchFamily="65" charset="-120"/>
              </a:rPr>
              <a:t>3</a:t>
            </a:r>
            <a:r>
              <a:rPr lang="zh-TW" altLang="en-US" sz="2400" b="1">
                <a:latin typeface="標楷體" pitchFamily="65" charset="-120"/>
                <a:ea typeface="標楷體" pitchFamily="65" charset="-120"/>
              </a:rPr>
              <a:t>天未到校，到</a:t>
            </a:r>
            <a:r>
              <a:rPr lang="en-US" altLang="zh-TW" sz="2400" b="1">
                <a:latin typeface="標楷體" pitchFamily="65" charset="-120"/>
                <a:ea typeface="標楷體" pitchFamily="65" charset="-120"/>
              </a:rPr>
              <a:t>9</a:t>
            </a:r>
            <a:r>
              <a:rPr lang="zh-TW" altLang="en-US" sz="2400" b="1">
                <a:latin typeface="標楷體" pitchFamily="65" charset="-120"/>
                <a:ea typeface="標楷體" pitchFamily="65" charset="-120"/>
              </a:rPr>
              <a:t>月</a:t>
            </a:r>
            <a:r>
              <a:rPr lang="en-US" altLang="zh-TW" sz="2400" b="1">
                <a:latin typeface="標楷體" pitchFamily="65" charset="-120"/>
                <a:ea typeface="標楷體" pitchFamily="65" charset="-120"/>
              </a:rPr>
              <a:t>5</a:t>
            </a:r>
            <a:r>
              <a:rPr lang="zh-TW" altLang="en-US" sz="2400" b="1">
                <a:latin typeface="標楷體" pitchFamily="65" charset="-120"/>
                <a:ea typeface="標楷體" pitchFamily="65" charset="-120"/>
              </a:rPr>
              <a:t>日 </a:t>
            </a:r>
            <a:r>
              <a:rPr lang="en-US" altLang="zh-TW" sz="2400" b="1">
                <a:latin typeface="標楷體" pitchFamily="65" charset="-120"/>
                <a:ea typeface="標楷體" pitchFamily="65" charset="-120"/>
              </a:rPr>
              <a:t>(</a:t>
            </a:r>
            <a:r>
              <a:rPr lang="zh-TW" altLang="en-US" sz="2400" b="1">
                <a:latin typeface="標楷體" pitchFamily="65" charset="-120"/>
                <a:ea typeface="標楷體" pitchFamily="65" charset="-120"/>
              </a:rPr>
              <a:t>四）上午仍未到校，則需上網通報學生中輟，輟學日請登錄為</a:t>
            </a:r>
            <a:r>
              <a:rPr lang="en-US" altLang="zh-TW" sz="2400" b="1">
                <a:latin typeface="標楷體" pitchFamily="65" charset="-120"/>
                <a:ea typeface="標楷體" pitchFamily="65" charset="-120"/>
              </a:rPr>
              <a:t>9</a:t>
            </a:r>
            <a:r>
              <a:rPr lang="zh-TW" altLang="en-US" sz="2400" b="1">
                <a:latin typeface="標楷體" pitchFamily="65" charset="-120"/>
                <a:ea typeface="標楷體" pitchFamily="65" charset="-120"/>
              </a:rPr>
              <a:t>月</a:t>
            </a:r>
            <a:r>
              <a:rPr lang="en-US" altLang="zh-TW" sz="2400" b="1">
                <a:latin typeface="標楷體" pitchFamily="65" charset="-120"/>
                <a:ea typeface="標楷體" pitchFamily="65" charset="-120"/>
              </a:rPr>
              <a:t>2</a:t>
            </a:r>
            <a:r>
              <a:rPr lang="zh-TW" altLang="en-US" sz="2400" b="1">
                <a:latin typeface="標楷體" pitchFamily="65" charset="-120"/>
                <a:ea typeface="標楷體" pitchFamily="65" charset="-120"/>
              </a:rPr>
              <a:t>日，非</a:t>
            </a:r>
            <a:r>
              <a:rPr lang="en-US" altLang="zh-TW" sz="2400" b="1">
                <a:latin typeface="標楷體" pitchFamily="65" charset="-120"/>
                <a:ea typeface="標楷體" pitchFamily="65" charset="-120"/>
              </a:rPr>
              <a:t>9</a:t>
            </a:r>
            <a:r>
              <a:rPr lang="zh-TW" altLang="en-US" sz="2400" b="1">
                <a:latin typeface="標楷體" pitchFamily="65" charset="-120"/>
                <a:ea typeface="標楷體" pitchFamily="65" charset="-120"/>
              </a:rPr>
              <a:t>月</a:t>
            </a:r>
            <a:r>
              <a:rPr lang="en-US" altLang="zh-TW" sz="2400" b="1">
                <a:latin typeface="標楷體" pitchFamily="65" charset="-120"/>
                <a:ea typeface="標楷體" pitchFamily="65" charset="-120"/>
              </a:rPr>
              <a:t>5</a:t>
            </a:r>
            <a:r>
              <a:rPr lang="zh-TW" altLang="en-US" sz="2400" b="1">
                <a:latin typeface="標楷體" pitchFamily="65" charset="-120"/>
                <a:ea typeface="標楷體" pitchFamily="65" charset="-120"/>
              </a:rPr>
              <a:t>日</a:t>
            </a:r>
            <a:r>
              <a:rPr lang="en-US" altLang="zh-TW" sz="2400">
                <a:latin typeface="標楷體" pitchFamily="65" charset="-120"/>
                <a:ea typeface="標楷體" pitchFamily="65" charset="-120"/>
              </a:rPr>
              <a:t>】</a:t>
            </a:r>
            <a:endParaRPr lang="zh-TW" altLang="en-US" sz="240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nchor="ctr"/>
          <a:lstStyle/>
          <a:p>
            <a:pPr eaLnBrk="1" hangingPunct="1"/>
            <a:r>
              <a:rPr lang="zh-TW" altLang="en-US" smtClean="0"/>
              <a:t>通報小叮嚀</a:t>
            </a:r>
            <a:r>
              <a:rPr lang="en-US" altLang="zh-TW" smtClean="0"/>
              <a:t>7-3</a:t>
            </a:r>
            <a:endParaRPr lang="zh-TW" altLang="en-US" smtClean="0"/>
          </a:p>
        </p:txBody>
      </p:sp>
      <p:sp>
        <p:nvSpPr>
          <p:cNvPr id="141315" name="Rectangle 3"/>
          <p:cNvSpPr>
            <a:spLocks noGrp="1" noChangeArrowheads="1"/>
          </p:cNvSpPr>
          <p:nvPr>
            <p:ph idx="4294967295"/>
          </p:nvPr>
        </p:nvSpPr>
        <p:spPr>
          <a:xfrm>
            <a:off x="935038" y="1295400"/>
            <a:ext cx="7138987" cy="4573588"/>
          </a:xfrm>
        </p:spPr>
        <p:txBody>
          <a:bodyPr/>
          <a:lstStyle/>
          <a:p>
            <a:pPr eaLnBrk="1" hangingPunct="1">
              <a:spcBef>
                <a:spcPct val="40000"/>
              </a:spcBef>
            </a:pPr>
            <a:r>
              <a:rPr lang="zh-TW" altLang="en-US" sz="2800" b="1" dirty="0" smtClean="0">
                <a:solidFill>
                  <a:srgbClr val="FFFF00"/>
                </a:solidFill>
              </a:rPr>
              <a:t>寒、暑假期間</a:t>
            </a:r>
            <a:r>
              <a:rPr lang="zh-TW" altLang="en-US" sz="2800" dirty="0" smtClean="0"/>
              <a:t>，非屬上課期間，原則上</a:t>
            </a:r>
            <a:r>
              <a:rPr lang="zh-TW" altLang="en-US" sz="2800" b="1" dirty="0" smtClean="0">
                <a:solidFill>
                  <a:srgbClr val="FFFF00"/>
                </a:solidFill>
              </a:rPr>
              <a:t>無須通報中輟或復學</a:t>
            </a:r>
            <a:r>
              <a:rPr lang="zh-TW" altLang="en-US" sz="2800" b="1" dirty="0" smtClean="0">
                <a:solidFill>
                  <a:srgbClr val="FFFF99"/>
                </a:solidFill>
              </a:rPr>
              <a:t>。</a:t>
            </a:r>
          </a:p>
          <a:p>
            <a:pPr eaLnBrk="1" hangingPunct="1">
              <a:spcBef>
                <a:spcPct val="40000"/>
              </a:spcBef>
            </a:pPr>
            <a:r>
              <a:rPr lang="zh-TW" altLang="en-US" sz="2800" dirty="0" smtClean="0"/>
              <a:t>若學生經警方尋獲，請以輔導立場與學生聯繫，俾利</a:t>
            </a:r>
            <a:r>
              <a:rPr lang="zh-TW" altLang="en-US" sz="2800" dirty="0" smtClean="0">
                <a:solidFill>
                  <a:srgbClr val="FFFF00"/>
                </a:solidFill>
              </a:rPr>
              <a:t>開學後能順利復學</a:t>
            </a:r>
            <a:r>
              <a:rPr lang="zh-TW" altLang="en-US" sz="2800" dirty="0" smtClean="0"/>
              <a:t>。如有誤報請行文至業管科轉請教育部刪除。</a:t>
            </a:r>
            <a:endParaRPr lang="en-US" altLang="zh-TW" sz="2800" dirty="0" smtClean="0"/>
          </a:p>
          <a:p>
            <a:pPr eaLnBrk="1" hangingPunct="1">
              <a:spcBef>
                <a:spcPct val="40000"/>
              </a:spcBef>
            </a:pPr>
            <a:r>
              <a:rPr lang="zh-TW" altLang="en-US" sz="2800" dirty="0" smtClean="0"/>
              <a:t>寒暑假期間學生如有失蹤之可能狀況，可請家長或監護人</a:t>
            </a:r>
            <a:r>
              <a:rPr lang="zh-TW" altLang="en-US" sz="2800" dirty="0" smtClean="0">
                <a:solidFill>
                  <a:srgbClr val="FFFF00"/>
                </a:solidFill>
              </a:rPr>
              <a:t>至警察局通報失蹤</a:t>
            </a:r>
            <a:r>
              <a:rPr lang="zh-TW" altLang="en-US" sz="2800" dirty="0" smtClean="0"/>
              <a:t>，請警政系統協尋。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slide(fromBottom)">
                                      <p:cBhvr>
                                        <p:cTn id="7" dur="500"/>
                                        <p:tgtEl>
                                          <p:spTgt spid="141315">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41315">
                                            <p:txEl>
                                              <p:pRg st="1" end="1"/>
                                            </p:txEl>
                                          </p:spTgt>
                                        </p:tgtEl>
                                        <p:attrNameLst>
                                          <p:attrName>style.visibility</p:attrName>
                                        </p:attrNameLst>
                                      </p:cBhvr>
                                      <p:to>
                                        <p:strVal val="visible"/>
                                      </p:to>
                                    </p:set>
                                    <p:animEffect transition="in" filter="slide(fromBottom)">
                                      <p:cBhvr>
                                        <p:cTn id="11" dur="500"/>
                                        <p:tgtEl>
                                          <p:spTgt spid="141315">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141315">
                                            <p:txEl>
                                              <p:pRg st="2" end="2"/>
                                            </p:txEl>
                                          </p:spTgt>
                                        </p:tgtEl>
                                        <p:attrNameLst>
                                          <p:attrName>style.visibility</p:attrName>
                                        </p:attrNameLst>
                                      </p:cBhvr>
                                      <p:to>
                                        <p:strVal val="visible"/>
                                      </p:to>
                                    </p:set>
                                    <p:animEffect transition="in" filter="slide(fromBottom)">
                                      <p:cBhvr>
                                        <p:cTn id="15" dur="500"/>
                                        <p:tgtEl>
                                          <p:spTgt spid="141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nchor="ctr"/>
          <a:lstStyle/>
          <a:p>
            <a:pPr eaLnBrk="1" hangingPunct="1"/>
            <a:r>
              <a:rPr lang="zh-TW" altLang="en-US" smtClean="0"/>
              <a:t>通報小叮嚀</a:t>
            </a:r>
            <a:r>
              <a:rPr lang="en-US" altLang="zh-TW" smtClean="0"/>
              <a:t>7-4</a:t>
            </a:r>
            <a:endParaRPr lang="zh-TW" altLang="en-US" smtClean="0"/>
          </a:p>
        </p:txBody>
      </p:sp>
      <p:sp>
        <p:nvSpPr>
          <p:cNvPr id="389123" name="Rectangle 3"/>
          <p:cNvSpPr>
            <a:spLocks noGrp="1" noChangeArrowheads="1"/>
          </p:cNvSpPr>
          <p:nvPr>
            <p:ph idx="4294967295"/>
          </p:nvPr>
        </p:nvSpPr>
        <p:spPr>
          <a:xfrm>
            <a:off x="928688" y="1560513"/>
            <a:ext cx="7529512" cy="3438525"/>
          </a:xfrm>
        </p:spPr>
        <p:txBody>
          <a:bodyPr/>
          <a:lstStyle/>
          <a:p>
            <a:pPr marL="363538" indent="-363538" eaLnBrk="1" hangingPunct="1">
              <a:lnSpc>
                <a:spcPct val="90000"/>
              </a:lnSpc>
              <a:buFont typeface="Wingdings" pitchFamily="2" charset="2"/>
              <a:buNone/>
            </a:pPr>
            <a:endParaRPr lang="zh-TW" altLang="en-US" sz="2600" dirty="0" smtClean="0">
              <a:solidFill>
                <a:srgbClr val="CC3300"/>
              </a:solidFill>
              <a:ea typeface="新細明體" pitchFamily="18" charset="-120"/>
            </a:endParaRPr>
          </a:p>
          <a:p>
            <a:pPr marL="363538" indent="-363538" eaLnBrk="1" hangingPunct="1">
              <a:lnSpc>
                <a:spcPct val="110000"/>
              </a:lnSpc>
              <a:spcBef>
                <a:spcPct val="0"/>
              </a:spcBef>
            </a:pPr>
            <a:r>
              <a:rPr lang="zh-TW" altLang="en-US" sz="2800" dirty="0" smtClean="0"/>
              <a:t>通報學生中輟時，請</a:t>
            </a:r>
            <a:r>
              <a:rPr lang="zh-TW" altLang="en-US" sz="2800" b="1" u="sng" dirty="0" smtClean="0">
                <a:solidFill>
                  <a:srgbClr val="FFFF00"/>
                </a:solidFill>
              </a:rPr>
              <a:t>一併檢視學生基本資料檔</a:t>
            </a:r>
            <a:r>
              <a:rPr lang="zh-TW" altLang="en-US" sz="2800" dirty="0" smtClean="0"/>
              <a:t>（因該生資料可能建置時間較早，資料已不正確），並針對學生基本資料</a:t>
            </a:r>
            <a:r>
              <a:rPr lang="zh-TW" altLang="en-US" sz="2800" b="1" dirty="0" smtClean="0">
                <a:solidFill>
                  <a:srgbClr val="FFFF00"/>
                </a:solidFill>
              </a:rPr>
              <a:t>（特別是戶籍地）</a:t>
            </a:r>
            <a:r>
              <a:rPr lang="zh-TW" altLang="en-US" sz="2800" dirty="0" smtClean="0"/>
              <a:t>做修正，以利警政單位協助訪查。</a:t>
            </a:r>
            <a:r>
              <a:rPr lang="en-US" altLang="zh-TW" sz="2800" dirty="0" smtClean="0"/>
              <a:t>【</a:t>
            </a:r>
            <a:r>
              <a:rPr lang="zh-TW" altLang="en-US" sz="2800" dirty="0" smtClean="0"/>
              <a:t>警政單位係依</a:t>
            </a:r>
            <a:r>
              <a:rPr lang="zh-TW" altLang="en-US" sz="2800" b="1" u="sng" dirty="0" smtClean="0"/>
              <a:t>學生戶籍所在地</a:t>
            </a:r>
            <a:r>
              <a:rPr lang="zh-TW" altLang="en-US" sz="2800" dirty="0" smtClean="0"/>
              <a:t>派案，非依學校區域分案</a:t>
            </a:r>
            <a:r>
              <a:rPr lang="en-US" altLang="zh-TW" sz="2800" dirty="0" smtClean="0"/>
              <a:t>】</a:t>
            </a:r>
          </a:p>
          <a:p>
            <a:pPr marL="363538" indent="-363538" eaLnBrk="1" hangingPunct="1">
              <a:lnSpc>
                <a:spcPct val="90000"/>
              </a:lnSpc>
              <a:buFont typeface="Wingdings" pitchFamily="2" charset="2"/>
              <a:buNone/>
            </a:pPr>
            <a:endParaRPr lang="en-US" altLang="zh-TW"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389123">
                                            <p:txEl>
                                              <p:pRg st="1" end="1"/>
                                            </p:txEl>
                                          </p:spTgt>
                                        </p:tgtEl>
                                        <p:attrNameLst>
                                          <p:attrName>style.visibility</p:attrName>
                                        </p:attrNameLst>
                                      </p:cBhvr>
                                      <p:to>
                                        <p:strVal val="visible"/>
                                      </p:to>
                                    </p:set>
                                    <p:anim calcmode="lin" valueType="num">
                                      <p:cBhvr>
                                        <p:cTn id="7" dur="500" fill="hold"/>
                                        <p:tgtEl>
                                          <p:spTgt spid="3891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891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891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89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p:cNvPicPr>
            <a:picLocks noChangeAspect="1" noChangeArrowheads="1"/>
          </p:cNvPicPr>
          <p:nvPr/>
        </p:nvPicPr>
        <p:blipFill>
          <a:blip r:embed="rId2">
            <a:extLst>
              <a:ext uri="{28A0092B-C50C-407E-A947-70E740481C1C}">
                <a14:useLocalDpi xmlns:a14="http://schemas.microsoft.com/office/drawing/2010/main" val="0"/>
              </a:ext>
            </a:extLst>
          </a:blip>
          <a:srcRect l="12149" t="39864" r="13084" b="2271"/>
          <a:stretch>
            <a:fillRect/>
          </a:stretch>
        </p:blipFill>
        <p:spPr bwMode="auto">
          <a:xfrm>
            <a:off x="755650" y="1989138"/>
            <a:ext cx="7643813"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idx="4294967295"/>
          </p:nvPr>
        </p:nvSpPr>
        <p:spPr>
          <a:xfrm>
            <a:off x="428625" y="214313"/>
            <a:ext cx="8229600" cy="868362"/>
          </a:xfrm>
        </p:spPr>
        <p:txBody>
          <a:bodyPr anchor="ctr"/>
          <a:lstStyle/>
          <a:p>
            <a:pPr eaLnBrk="1" hangingPunct="1"/>
            <a:r>
              <a:rPr lang="zh-TW" altLang="en-US" smtClean="0"/>
              <a:t>通報小叮嚀</a:t>
            </a:r>
            <a:r>
              <a:rPr lang="en-US" altLang="zh-TW" smtClean="0"/>
              <a:t>7-5</a:t>
            </a:r>
            <a:endParaRPr lang="zh-TW" altLang="en-US" smtClean="0"/>
          </a:p>
        </p:txBody>
      </p:sp>
      <p:sp>
        <p:nvSpPr>
          <p:cNvPr id="40964" name="直線圖說文字 2 5"/>
          <p:cNvSpPr>
            <a:spLocks/>
          </p:cNvSpPr>
          <p:nvPr/>
        </p:nvSpPr>
        <p:spPr bwMode="auto">
          <a:xfrm>
            <a:off x="3059113" y="1196975"/>
            <a:ext cx="5929312" cy="2698750"/>
          </a:xfrm>
          <a:prstGeom prst="borderCallout2">
            <a:avLst>
              <a:gd name="adj1" fmla="val 4236"/>
              <a:gd name="adj2" fmla="val -1287"/>
              <a:gd name="adj3" fmla="val 4236"/>
              <a:gd name="adj4" fmla="val -13148"/>
              <a:gd name="adj5" fmla="val 132296"/>
              <a:gd name="adj6" fmla="val -22329"/>
            </a:avLst>
          </a:prstGeom>
          <a:solidFill>
            <a:srgbClr val="339966"/>
          </a:solidFill>
          <a:ln w="25400" algn="ctr">
            <a:solidFill>
              <a:srgbClr val="89A4A7"/>
            </a:solidFill>
            <a:miter lim="800000"/>
            <a:headEnd/>
            <a:tailEnd/>
          </a:ln>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kumimoji="0" lang="zh-TW" altLang="en-US" sz="2400">
                <a:ea typeface="標楷體" pitchFamily="65" charset="-120"/>
              </a:rPr>
              <a:t>學生基本資料住址輸入：</a:t>
            </a:r>
            <a:r>
              <a:rPr lang="zh-TW" altLang="en-US" sz="2400">
                <a:latin typeface="標楷體" pitchFamily="65" charset="-120"/>
                <a:ea typeface="標楷體" pitchFamily="65" charset="-120"/>
              </a:rPr>
              <a:t>畫面上雖已有顯示 村</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里</a:t>
            </a:r>
            <a:r>
              <a:rPr lang="en-US" altLang="zh-TW" sz="2400">
                <a:latin typeface="標楷體" pitchFamily="65" charset="-120"/>
                <a:ea typeface="標楷體" pitchFamily="65" charset="-120"/>
              </a:rPr>
              <a:t>) </a:t>
            </a:r>
            <a:r>
              <a:rPr lang="zh-TW" altLang="en-US" sz="2400">
                <a:latin typeface="標楷體" pitchFamily="65" charset="-120"/>
                <a:ea typeface="標楷體" pitchFamily="65" charset="-120"/>
              </a:rPr>
              <a:t>路</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街</a:t>
            </a:r>
            <a:r>
              <a:rPr lang="en-US" altLang="zh-TW" sz="2400">
                <a:latin typeface="標楷體" pitchFamily="65" charset="-120"/>
                <a:ea typeface="標楷體" pitchFamily="65" charset="-120"/>
              </a:rPr>
              <a:t>) </a:t>
            </a:r>
            <a:r>
              <a:rPr lang="zh-TW" altLang="en-US" sz="2400">
                <a:latin typeface="標楷體" pitchFamily="65" charset="-120"/>
                <a:ea typeface="標楷體" pitchFamily="65" charset="-120"/>
              </a:rPr>
              <a:t>時，仍請</a:t>
            </a:r>
            <a:r>
              <a:rPr lang="zh-TW" altLang="en-US" sz="2400" b="1">
                <a:solidFill>
                  <a:srgbClr val="FFFF00"/>
                </a:solidFill>
                <a:latin typeface="標楷體" pitchFamily="65" charset="-120"/>
                <a:ea typeface="標楷體" pitchFamily="65" charset="-120"/>
              </a:rPr>
              <a:t>「務必要」在空格內重複輸入村</a:t>
            </a:r>
            <a:r>
              <a:rPr lang="en-US" altLang="zh-TW" sz="2400" b="1">
                <a:solidFill>
                  <a:srgbClr val="FFFF00"/>
                </a:solidFill>
                <a:latin typeface="標楷體" pitchFamily="65" charset="-120"/>
                <a:ea typeface="標楷體" pitchFamily="65" charset="-120"/>
              </a:rPr>
              <a:t>(</a:t>
            </a:r>
            <a:r>
              <a:rPr lang="zh-TW" altLang="en-US" sz="2400" b="1">
                <a:solidFill>
                  <a:srgbClr val="FFFF00"/>
                </a:solidFill>
                <a:latin typeface="標楷體" pitchFamily="65" charset="-120"/>
                <a:ea typeface="標楷體" pitchFamily="65" charset="-120"/>
              </a:rPr>
              <a:t>里</a:t>
            </a:r>
            <a:r>
              <a:rPr lang="en-US" altLang="zh-TW" sz="2400" b="1">
                <a:solidFill>
                  <a:srgbClr val="FFFF00"/>
                </a:solidFill>
                <a:latin typeface="標楷體" pitchFamily="65" charset="-120"/>
                <a:ea typeface="標楷體" pitchFamily="65" charset="-120"/>
              </a:rPr>
              <a:t>) </a:t>
            </a:r>
            <a:r>
              <a:rPr lang="zh-TW" altLang="en-US" sz="2400" b="1">
                <a:solidFill>
                  <a:srgbClr val="FFFF00"/>
                </a:solidFill>
                <a:latin typeface="標楷體" pitchFamily="65" charset="-120"/>
                <a:ea typeface="標楷體" pitchFamily="65" charset="-120"/>
              </a:rPr>
              <a:t>路</a:t>
            </a:r>
            <a:r>
              <a:rPr lang="en-US" altLang="zh-TW" sz="2400" b="1">
                <a:solidFill>
                  <a:srgbClr val="FFFF00"/>
                </a:solidFill>
                <a:latin typeface="標楷體" pitchFamily="65" charset="-120"/>
                <a:ea typeface="標楷體" pitchFamily="65" charset="-120"/>
              </a:rPr>
              <a:t>(</a:t>
            </a:r>
            <a:r>
              <a:rPr lang="zh-TW" altLang="en-US" sz="2400" b="1">
                <a:solidFill>
                  <a:srgbClr val="FFFF00"/>
                </a:solidFill>
                <a:latin typeface="標楷體" pitchFamily="65" charset="-120"/>
                <a:ea typeface="標楷體" pitchFamily="65" charset="-120"/>
              </a:rPr>
              <a:t>街</a:t>
            </a:r>
            <a:r>
              <a:rPr lang="en-US" altLang="zh-TW" sz="2400" b="1">
                <a:solidFill>
                  <a:srgbClr val="FFFF00"/>
                </a:solidFill>
                <a:latin typeface="標楷體" pitchFamily="65" charset="-120"/>
                <a:ea typeface="標楷體" pitchFamily="65" charset="-120"/>
              </a:rPr>
              <a:t>)</a:t>
            </a:r>
            <a:r>
              <a:rPr lang="zh-TW" altLang="en-US" sz="2400">
                <a:latin typeface="標楷體" pitchFamily="65" charset="-120"/>
                <a:ea typeface="標楷體" pitchFamily="65" charset="-120"/>
              </a:rPr>
              <a:t>例如</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地址為和平里中山南路時，請學校分別輸入和平里及中山南路村</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里</a:t>
            </a:r>
            <a:r>
              <a:rPr lang="en-US" altLang="zh-TW" sz="2400">
                <a:latin typeface="標楷體" pitchFamily="65" charset="-120"/>
                <a:ea typeface="標楷體" pitchFamily="65" charset="-120"/>
              </a:rPr>
              <a:t>) </a:t>
            </a:r>
            <a:r>
              <a:rPr lang="zh-TW" altLang="en-US" sz="2400">
                <a:latin typeface="標楷體" pitchFamily="65" charset="-120"/>
                <a:ea typeface="標楷體" pitchFamily="65" charset="-120"/>
              </a:rPr>
              <a:t>路</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街</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務必要各擇一輸入，為配合警政系統要求</a:t>
            </a:r>
            <a:r>
              <a:rPr lang="en-US" altLang="zh-TW" sz="2400">
                <a:latin typeface="標楷體" pitchFamily="65" charset="-120"/>
                <a:ea typeface="標楷體" pitchFamily="65" charset="-120"/>
              </a:rPr>
              <a:t>】</a:t>
            </a:r>
            <a:r>
              <a:rPr lang="zh-TW" altLang="en-US">
                <a:solidFill>
                  <a:srgbClr val="FFFFFF"/>
                </a:solidFill>
                <a:latin typeface="Arial" pitchFamily="34" charset="0"/>
              </a:rPr>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68313" y="476250"/>
            <a:ext cx="8232775" cy="706438"/>
          </a:xfrm>
        </p:spPr>
        <p:txBody>
          <a:bodyPr anchor="ctr"/>
          <a:lstStyle/>
          <a:p>
            <a:pPr eaLnBrk="1" hangingPunct="1"/>
            <a:r>
              <a:rPr lang="zh-TW" altLang="en-US" smtClean="0"/>
              <a:t>通報小叮嚀</a:t>
            </a:r>
            <a:r>
              <a:rPr lang="en-US" altLang="zh-TW" smtClean="0"/>
              <a:t>7-6</a:t>
            </a:r>
            <a:endParaRPr lang="zh-TW" altLang="en-US" smtClean="0"/>
          </a:p>
        </p:txBody>
      </p:sp>
      <p:sp>
        <p:nvSpPr>
          <p:cNvPr id="388099" name="Rectangle 3"/>
          <p:cNvSpPr>
            <a:spLocks noGrp="1" noChangeArrowheads="1"/>
          </p:cNvSpPr>
          <p:nvPr>
            <p:ph idx="4294967295"/>
          </p:nvPr>
        </p:nvSpPr>
        <p:spPr>
          <a:xfrm>
            <a:off x="395288" y="908050"/>
            <a:ext cx="7383462" cy="4968875"/>
          </a:xfrm>
        </p:spPr>
        <p:txBody>
          <a:bodyPr/>
          <a:lstStyle/>
          <a:p>
            <a:pPr eaLnBrk="1" hangingPunct="1">
              <a:buFontTx/>
              <a:buNone/>
            </a:pPr>
            <a:endParaRPr lang="en-US" altLang="zh-TW" sz="2800" b="1" smtClean="0">
              <a:solidFill>
                <a:srgbClr val="C00000"/>
              </a:solidFill>
              <a:ea typeface="新細明體" pitchFamily="18" charset="-120"/>
            </a:endParaRPr>
          </a:p>
          <a:p>
            <a:pPr eaLnBrk="1" hangingPunct="1"/>
            <a:r>
              <a:rPr lang="zh-TW" altLang="en-US" sz="2800" smtClean="0"/>
              <a:t>假設國中在欲通報某生中輟時發現該生已於國小建檔，該如何處理？</a:t>
            </a:r>
          </a:p>
          <a:p>
            <a:pPr eaLnBrk="1" hangingPunct="1"/>
            <a:r>
              <a:rPr lang="zh-TW" altLang="en-US" sz="2800" smtClean="0"/>
              <a:t>煩請聯絡該生之原就讀小學，請該小學為學生</a:t>
            </a:r>
            <a:r>
              <a:rPr lang="zh-TW" altLang="en-US" sz="2800" b="1" u="sng" smtClean="0">
                <a:solidFill>
                  <a:srgbClr val="FFFF00"/>
                </a:solidFill>
              </a:rPr>
              <a:t>辦理復學並在系統上辦理「學生輟學資料轉銜」 </a:t>
            </a:r>
            <a:r>
              <a:rPr lang="zh-TW" altLang="en-US" sz="2800" smtClean="0"/>
              <a:t>，將基本資料轉往該國中，並請國中人員</a:t>
            </a:r>
            <a:r>
              <a:rPr lang="zh-TW" altLang="en-US" sz="2800" b="1" u="sng" smtClean="0">
                <a:solidFill>
                  <a:srgbClr val="FFFF00"/>
                </a:solidFill>
              </a:rPr>
              <a:t>在系統上接受轉銜</a:t>
            </a:r>
            <a:r>
              <a:rPr lang="zh-TW" altLang="en-US" sz="2800" smtClean="0"/>
              <a:t>即可。</a:t>
            </a:r>
          </a:p>
          <a:p>
            <a:pPr eaLnBrk="1" hangingPunct="1"/>
            <a:r>
              <a:rPr lang="zh-TW" altLang="en-US" sz="2800" smtClean="0"/>
              <a:t>請各校函報</a:t>
            </a:r>
            <a:r>
              <a:rPr lang="zh-TW" altLang="en-US" sz="2800" u="sng" smtClean="0"/>
              <a:t>中輟通報單</a:t>
            </a:r>
            <a:r>
              <a:rPr lang="zh-TW" altLang="en-US" sz="2800" smtClean="0"/>
              <a:t>及</a:t>
            </a:r>
            <a:r>
              <a:rPr lang="zh-TW" altLang="en-US" sz="2800" u="sng" smtClean="0"/>
              <a:t>復學通報單</a:t>
            </a:r>
            <a:r>
              <a:rPr lang="zh-TW" altLang="en-US" sz="2800" smtClean="0"/>
              <a:t>時，除通報</a:t>
            </a:r>
            <a:r>
              <a:rPr lang="zh-TW" altLang="en-US" sz="2800" b="1" u="sng" smtClean="0">
                <a:solidFill>
                  <a:srgbClr val="FFFF00"/>
                </a:solidFill>
              </a:rPr>
              <a:t>社會局</a:t>
            </a:r>
            <a:r>
              <a:rPr lang="zh-TW" altLang="en-US" sz="2800" smtClean="0"/>
              <a:t>及各區</a:t>
            </a:r>
            <a:r>
              <a:rPr lang="zh-TW" altLang="en-US" sz="2800" b="1" u="sng" smtClean="0">
                <a:solidFill>
                  <a:srgbClr val="FFFF00"/>
                </a:solidFill>
              </a:rPr>
              <a:t>強迫入學委員會</a:t>
            </a:r>
            <a:r>
              <a:rPr lang="zh-TW" altLang="en-US" sz="2800" smtClean="0"/>
              <a:t>外，務必</a:t>
            </a:r>
            <a:r>
              <a:rPr lang="zh-TW" altLang="en-US" sz="2800" b="1" u="sng" smtClean="0"/>
              <a:t>亦通報所屬</a:t>
            </a:r>
            <a:r>
              <a:rPr lang="zh-TW" altLang="en-US" sz="2800" b="1" u="sng" smtClean="0">
                <a:solidFill>
                  <a:srgbClr val="FFFF00"/>
                </a:solidFill>
              </a:rPr>
              <a:t>區域中心學校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88099">
                                            <p:txEl>
                                              <p:pRg st="1" end="1"/>
                                            </p:txEl>
                                          </p:spTgt>
                                        </p:tgtEl>
                                        <p:attrNameLst>
                                          <p:attrName>style.visibility</p:attrName>
                                        </p:attrNameLst>
                                      </p:cBhvr>
                                      <p:to>
                                        <p:strVal val="visible"/>
                                      </p:to>
                                    </p:set>
                                    <p:animEffect transition="in" filter="slide(fromBottom)">
                                      <p:cBhvr>
                                        <p:cTn id="7" dur="500"/>
                                        <p:tgtEl>
                                          <p:spTgt spid="388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88099">
                                            <p:txEl>
                                              <p:pRg st="2" end="2"/>
                                            </p:txEl>
                                          </p:spTgt>
                                        </p:tgtEl>
                                        <p:attrNameLst>
                                          <p:attrName>style.visibility</p:attrName>
                                        </p:attrNameLst>
                                      </p:cBhvr>
                                      <p:to>
                                        <p:strVal val="visible"/>
                                      </p:to>
                                    </p:set>
                                    <p:animEffect transition="in" filter="slide(fromBottom)">
                                      <p:cBhvr>
                                        <p:cTn id="12" dur="500"/>
                                        <p:tgtEl>
                                          <p:spTgt spid="388099">
                                            <p:txEl>
                                              <p:pRg st="2" end="2"/>
                                            </p:txEl>
                                          </p:spTgt>
                                        </p:tgtEl>
                                      </p:cBhvr>
                                    </p:animEffect>
                                  </p:childTnLst>
                                </p:cTn>
                              </p:par>
                            </p:childTnLst>
                          </p:cTn>
                        </p:par>
                        <p:par>
                          <p:cTn id="13" fill="hold" nodeType="afterGroup">
                            <p:stCondLst>
                              <p:cond delay="500"/>
                            </p:stCondLst>
                            <p:childTnLst>
                              <p:par>
                                <p:cTn id="14" presetID="12" presetClass="entr" presetSubtype="4" fill="hold" nodeType="afterEffect">
                                  <p:stCondLst>
                                    <p:cond delay="0"/>
                                  </p:stCondLst>
                                  <p:childTnLst>
                                    <p:set>
                                      <p:cBhvr>
                                        <p:cTn id="15" dur="1" fill="hold">
                                          <p:stCondLst>
                                            <p:cond delay="0"/>
                                          </p:stCondLst>
                                        </p:cTn>
                                        <p:tgtEl>
                                          <p:spTgt spid="388099">
                                            <p:txEl>
                                              <p:pRg st="3" end="3"/>
                                            </p:txEl>
                                          </p:spTgt>
                                        </p:tgtEl>
                                        <p:attrNameLst>
                                          <p:attrName>style.visibility</p:attrName>
                                        </p:attrNameLst>
                                      </p:cBhvr>
                                      <p:to>
                                        <p:strVal val="visible"/>
                                      </p:to>
                                    </p:set>
                                    <p:animEffect transition="in" filter="slide(fromBottom)">
                                      <p:cBhvr>
                                        <p:cTn id="16" dur="500"/>
                                        <p:tgtEl>
                                          <p:spTgt spid="388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42913" y="103188"/>
            <a:ext cx="8243887" cy="706437"/>
          </a:xfrm>
        </p:spPr>
        <p:txBody>
          <a:bodyPr anchor="ctr"/>
          <a:lstStyle/>
          <a:p>
            <a:pPr eaLnBrk="1" hangingPunct="1"/>
            <a:r>
              <a:rPr lang="zh-TW" altLang="en-US" smtClean="0"/>
              <a:t>臺北市各區中輟資源中心學校</a:t>
            </a:r>
          </a:p>
        </p:txBody>
      </p:sp>
      <p:graphicFrame>
        <p:nvGraphicFramePr>
          <p:cNvPr id="34862" name="Group 46"/>
          <p:cNvGraphicFramePr>
            <a:graphicFrameLocks noGrp="1"/>
          </p:cNvGraphicFramePr>
          <p:nvPr>
            <p:extLst>
              <p:ext uri="{D42A27DB-BD31-4B8C-83A1-F6EECF244321}">
                <p14:modId xmlns:p14="http://schemas.microsoft.com/office/powerpoint/2010/main" val="1920828596"/>
              </p:ext>
            </p:extLst>
          </p:nvPr>
        </p:nvGraphicFramePr>
        <p:xfrm>
          <a:off x="468313" y="836612"/>
          <a:ext cx="8229600" cy="5544715"/>
        </p:xfrm>
        <a:graphic>
          <a:graphicData uri="http://schemas.openxmlformats.org/drawingml/2006/table">
            <a:tbl>
              <a:tblPr/>
              <a:tblGrid>
                <a:gridCol w="801687"/>
                <a:gridCol w="576263"/>
                <a:gridCol w="1223962"/>
                <a:gridCol w="2520950"/>
                <a:gridCol w="3106738"/>
              </a:tblGrid>
              <a:tr h="4838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校別</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區</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中心學校</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負責區域</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辦理業務</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715">
                <a:tc rowSpan="4">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400" b="0" i="0" u="none" strike="noStrike" cap="none" normalizeH="0" baseline="0" smtClean="0">
                          <a:ln>
                            <a:noFill/>
                          </a:ln>
                          <a:solidFill>
                            <a:schemeClr val="tx1"/>
                          </a:solidFill>
                          <a:effectLst/>
                          <a:latin typeface="標楷體" pitchFamily="65" charset="-120"/>
                          <a:ea typeface="標楷體" pitchFamily="65" charset="-120"/>
                        </a:rPr>
                        <a:t>國中</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rPr>
                        <a:t>（中輟輔導役男駐點）</a:t>
                      </a:r>
                      <a:endParaRPr kumimoji="1" lang="zh-TW" altLang="en-US" sz="2800" b="0" i="0" u="none" strike="noStrike" cap="none" normalizeH="0" baseline="0" smtClean="0">
                        <a:ln>
                          <a:noFill/>
                        </a:ln>
                        <a:solidFill>
                          <a:schemeClr val="tx1"/>
                        </a:solidFill>
                        <a:effectLst/>
                        <a:latin typeface="標楷體" pitchFamily="65" charset="-120"/>
                        <a:ea typeface="標楷體" pitchFamily="65" charset="-12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cs typeface="Times New Roman" pitchFamily="18" charset="0"/>
                        </a:rPr>
                        <a:t>東</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cs typeface="Times New Roman" pitchFamily="18" charset="0"/>
                        </a:rPr>
                        <a:t>誠正國中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cs typeface="Times New Roman" pitchFamily="18" charset="0"/>
                        </a:rPr>
                        <a:t>松山區、內湖區、</a:t>
                      </a:r>
                    </a:p>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cs typeface="Times New Roman" pitchFamily="18" charset="0"/>
                        </a:rPr>
                        <a:t>南港區國中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1.</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分區各校書面資料彙整</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2.</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分區各校書面資料與網路資料核對。</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3.</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分區各校中輟相關問題諮詢。</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4.</a:t>
                      </a:r>
                      <a:r>
                        <a:rPr kumimoji="1" lang="zh-TW" altLang="en-US" sz="2000" b="1" i="0" u="sng" strike="noStrike" cap="none" normalizeH="0" baseline="0" dirty="0" smtClean="0">
                          <a:ln>
                            <a:noFill/>
                          </a:ln>
                          <a:solidFill>
                            <a:schemeClr val="tx1"/>
                          </a:solidFill>
                          <a:effectLst/>
                          <a:latin typeface="標楷體" pitchFamily="65" charset="-120"/>
                          <a:ea typeface="標楷體" pitchFamily="65" charset="-120"/>
                        </a:rPr>
                        <a:t>支援</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各校中輟學生相關輔導及活動</a:t>
                      </a:r>
                      <a:r>
                        <a:rPr kumimoji="1" lang="zh-TW" altLang="en-US" sz="2000" b="1" i="0" u="none" strike="noStrike" cap="none" normalizeH="0" baseline="0" dirty="0" smtClean="0">
                          <a:ln>
                            <a:noFill/>
                          </a:ln>
                          <a:solidFill>
                            <a:schemeClr val="tx1"/>
                          </a:solidFill>
                          <a:effectLst>
                            <a:outerShdw blurRad="38100" dist="38100" dir="2700000" algn="tl">
                              <a:srgbClr val="808080"/>
                            </a:outerShdw>
                          </a:effectLst>
                          <a:latin typeface="標楷體" pitchFamily="65" charset="-120"/>
                          <a:ea typeface="標楷體" pitchFamily="65" charset="-120"/>
                        </a:rPr>
                        <a:t>（</a:t>
                      </a:r>
                      <a:r>
                        <a:rPr kumimoji="1" lang="zh-TW" altLang="en-US" sz="2000" b="1" i="0" u="none" strike="noStrike" cap="none" normalizeH="0" baseline="0" dirty="0" smtClean="0">
                          <a:ln>
                            <a:noFill/>
                          </a:ln>
                          <a:solidFill>
                            <a:srgbClr val="FFFF00"/>
                          </a:solidFill>
                          <a:effectLst/>
                          <a:latin typeface="標楷體" pitchFamily="65" charset="-120"/>
                          <a:ea typeface="標楷體" pitchFamily="65" charset="-120"/>
                        </a:rPr>
                        <a:t>向各區</a:t>
                      </a:r>
                      <a:r>
                        <a:rPr kumimoji="1" lang="zh-TW" altLang="en-US" sz="2000" b="1" i="0" u="sng" strike="noStrike" cap="none" normalizeH="0" baseline="0" dirty="0" smtClean="0">
                          <a:ln>
                            <a:noFill/>
                          </a:ln>
                          <a:solidFill>
                            <a:srgbClr val="FFFF00"/>
                          </a:solidFill>
                          <a:effectLst/>
                          <a:latin typeface="標楷體" pitchFamily="65" charset="-120"/>
                          <a:ea typeface="標楷體" pitchFamily="65" charset="-120"/>
                        </a:rPr>
                        <a:t>國中</a:t>
                      </a:r>
                      <a:r>
                        <a:rPr kumimoji="1" lang="zh-TW" altLang="en-US" sz="2000" b="1" i="0" u="none" strike="noStrike" cap="none" normalizeH="0" baseline="0" dirty="0" smtClean="0">
                          <a:ln>
                            <a:noFill/>
                          </a:ln>
                          <a:solidFill>
                            <a:srgbClr val="FFFF00"/>
                          </a:solidFill>
                          <a:effectLst/>
                          <a:latin typeface="標楷體" pitchFamily="65" charset="-120"/>
                          <a:ea typeface="標楷體" pitchFamily="65" charset="-120"/>
                        </a:rPr>
                        <a:t>中心學校申請</a:t>
                      </a:r>
                      <a:r>
                        <a:rPr kumimoji="1" lang="zh-TW" altLang="en-US" sz="2000" b="1" i="0" u="none" strike="noStrike" cap="none" normalizeH="0" baseline="0" dirty="0" smtClean="0">
                          <a:ln>
                            <a:noFill/>
                          </a:ln>
                          <a:solidFill>
                            <a:schemeClr val="tx1"/>
                          </a:solidFill>
                          <a:effectLst>
                            <a:outerShdw blurRad="38100" dist="38100" dir="2700000" algn="tl">
                              <a:srgbClr val="808080"/>
                            </a:outerShdw>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rPr>
                        <a:t>5.</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萬華國中亦為總中心學校。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3671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西</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萬華國中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大同區、中正區、</a:t>
                      </a:r>
                    </a:p>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萬華區國中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73671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南</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實踐國中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大安區、信義區、</a:t>
                      </a:r>
                    </a:p>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文山區國中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73671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北</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新興國中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北投區、士林區、</a:t>
                      </a:r>
                    </a:p>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FFFF00"/>
                          </a:solidFill>
                          <a:effectLst/>
                          <a:latin typeface="標楷體" pitchFamily="65" charset="-120"/>
                          <a:ea typeface="標楷體" pitchFamily="65" charset="-120"/>
                        </a:rPr>
                        <a:t>中山區國中</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1057026">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400" b="0" i="0" u="none" strike="noStrike" cap="none" normalizeH="0" baseline="0" smtClean="0">
                          <a:ln>
                            <a:noFill/>
                          </a:ln>
                          <a:solidFill>
                            <a:schemeClr val="tx1"/>
                          </a:solidFill>
                          <a:effectLst/>
                          <a:latin typeface="標楷體" pitchFamily="65" charset="-120"/>
                          <a:ea typeface="標楷體" pitchFamily="65" charset="-120"/>
                        </a:rPr>
                        <a:t>國小</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rPr>
                        <a:t>（一般役男駐點）</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dirty="0" smtClean="0">
                          <a:ln>
                            <a:noFill/>
                          </a:ln>
                          <a:solidFill>
                            <a:srgbClr val="99FF99"/>
                          </a:solidFill>
                          <a:effectLst/>
                          <a:latin typeface="標楷體" pitchFamily="65" charset="-120"/>
                          <a:ea typeface="標楷體" pitchFamily="65" charset="-120"/>
                        </a:rPr>
                        <a:t>南</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dirty="0" smtClean="0">
                          <a:ln>
                            <a:noFill/>
                          </a:ln>
                          <a:solidFill>
                            <a:srgbClr val="99FF99"/>
                          </a:solidFill>
                          <a:effectLst/>
                          <a:latin typeface="標楷體" pitchFamily="65" charset="-120"/>
                          <a:ea typeface="標楷體" pitchFamily="65" charset="-120"/>
                        </a:rPr>
                        <a:t>忠義國小</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90000"/>
                        <a:buFont typeface="Wingdings" pitchFamily="2" charset="2"/>
                        <a:buNone/>
                        <a:tabLst/>
                      </a:pPr>
                      <a:r>
                        <a:rPr kumimoji="1" lang="zh-TW" altLang="en-US" sz="2000" b="1" i="0" u="none" strike="noStrike" cap="none" normalizeH="0" baseline="0" dirty="0" smtClean="0">
                          <a:ln>
                            <a:noFill/>
                          </a:ln>
                          <a:solidFill>
                            <a:srgbClr val="99FF99"/>
                          </a:solidFill>
                          <a:effectLst/>
                          <a:latin typeface="標楷體" pitchFamily="65" charset="-120"/>
                          <a:ea typeface="標楷體" pitchFamily="65" charset="-120"/>
                        </a:rPr>
                        <a:t>萬華區、中正區、大安區、信義區、南港區、文山區國小</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105702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smtClean="0">
                          <a:ln>
                            <a:noFill/>
                          </a:ln>
                          <a:solidFill>
                            <a:srgbClr val="99FF99"/>
                          </a:solidFill>
                          <a:effectLst/>
                          <a:latin typeface="標楷體" pitchFamily="65" charset="-120"/>
                          <a:ea typeface="標楷體" pitchFamily="65" charset="-120"/>
                        </a:rPr>
                        <a:t>北</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dirty="0" smtClean="0">
                          <a:ln>
                            <a:noFill/>
                          </a:ln>
                          <a:solidFill>
                            <a:srgbClr val="99FF99"/>
                          </a:solidFill>
                          <a:effectLst/>
                          <a:latin typeface="標楷體" pitchFamily="65" charset="-120"/>
                          <a:ea typeface="標楷體" pitchFamily="65" charset="-120"/>
                        </a:rPr>
                        <a:t>三玉國小</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None/>
                        <a:tabLst/>
                      </a:pPr>
                      <a:r>
                        <a:rPr kumimoji="1" lang="zh-TW" altLang="en-US" sz="2000" b="1" i="0" u="none" strike="noStrike" cap="none" normalizeH="0" baseline="0" dirty="0" smtClean="0">
                          <a:ln>
                            <a:noFill/>
                          </a:ln>
                          <a:solidFill>
                            <a:srgbClr val="99FF99"/>
                          </a:solidFill>
                          <a:effectLst/>
                          <a:latin typeface="標楷體" pitchFamily="65" charset="-120"/>
                          <a:ea typeface="標楷體" pitchFamily="65" charset="-120"/>
                        </a:rPr>
                        <a:t>北投區、士林區、內湖區、松山區、中山區、大同區國小</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28625" y="285750"/>
            <a:ext cx="8232775" cy="706438"/>
          </a:xfrm>
        </p:spPr>
        <p:txBody>
          <a:bodyPr anchor="ctr"/>
          <a:lstStyle/>
          <a:p>
            <a:pPr eaLnBrk="1" hangingPunct="1"/>
            <a:r>
              <a:rPr lang="zh-TW" altLang="en-US" smtClean="0"/>
              <a:t>通報小叮嚀</a:t>
            </a:r>
            <a:r>
              <a:rPr lang="en-US" altLang="zh-TW" smtClean="0"/>
              <a:t>7-7</a:t>
            </a:r>
            <a:endParaRPr lang="zh-TW" altLang="en-US" smtClean="0"/>
          </a:p>
        </p:txBody>
      </p:sp>
      <p:sp>
        <p:nvSpPr>
          <p:cNvPr id="414723" name="Rectangle 3"/>
          <p:cNvSpPr>
            <a:spLocks noGrp="1" noChangeArrowheads="1"/>
          </p:cNvSpPr>
          <p:nvPr>
            <p:ph idx="4294967295"/>
          </p:nvPr>
        </p:nvSpPr>
        <p:spPr>
          <a:xfrm>
            <a:off x="395288" y="1125538"/>
            <a:ext cx="7993136" cy="4535710"/>
          </a:xfrm>
        </p:spPr>
        <p:txBody>
          <a:bodyPr/>
          <a:lstStyle/>
          <a:p>
            <a:pPr eaLnBrk="1" hangingPunct="1">
              <a:lnSpc>
                <a:spcPts val="3600"/>
              </a:lnSpc>
              <a:spcBef>
                <a:spcPts val="600"/>
              </a:spcBef>
              <a:spcAft>
                <a:spcPts val="600"/>
              </a:spcAft>
              <a:defRPr/>
            </a:pPr>
            <a:r>
              <a:rPr lang="zh-TW" altLang="en-US" sz="2800" dirty="0" smtClean="0"/>
              <a:t>學生生病或出國，</a:t>
            </a:r>
            <a:r>
              <a:rPr lang="zh-TW" altLang="en-US" sz="2800" dirty="0" smtClean="0">
                <a:solidFill>
                  <a:srgbClr val="FFFF00"/>
                </a:solidFill>
              </a:rPr>
              <a:t>請</a:t>
            </a:r>
            <a:r>
              <a:rPr lang="zh-TW" altLang="en-US" sz="2800" b="1" u="sng" dirty="0" smtClean="0">
                <a:solidFill>
                  <a:srgbClr val="FFFF00"/>
                </a:solidFill>
              </a:rPr>
              <a:t>勿列入中輟生通報範圍</a:t>
            </a:r>
            <a:r>
              <a:rPr lang="zh-TW" altLang="en-US" sz="2800" dirty="0" smtClean="0"/>
              <a:t>，</a:t>
            </a:r>
            <a:endParaRPr lang="en-US" altLang="zh-TW" sz="2800" dirty="0" smtClean="0"/>
          </a:p>
          <a:p>
            <a:pPr eaLnBrk="1" hangingPunct="1">
              <a:lnSpc>
                <a:spcPts val="3600"/>
              </a:lnSpc>
              <a:spcBef>
                <a:spcPts val="600"/>
              </a:spcBef>
              <a:spcAft>
                <a:spcPts val="600"/>
              </a:spcAft>
              <a:defRPr/>
            </a:pPr>
            <a:r>
              <a:rPr lang="zh-TW" altLang="en-US" sz="2800" dirty="0" smtClean="0"/>
              <a:t>生病請依請病假程序辦理 </a:t>
            </a:r>
            <a:r>
              <a:rPr lang="en-US" altLang="zh-TW" sz="2800" dirty="0" smtClean="0"/>
              <a:t>(</a:t>
            </a:r>
            <a:r>
              <a:rPr lang="zh-TW" altLang="en-US" sz="2800" dirty="0" smtClean="0">
                <a:latin typeface="微軟正黑體" pitchFamily="34" charset="-120"/>
                <a:ea typeface="微軟正黑體" pitchFamily="34" charset="-120"/>
              </a:rPr>
              <a:t>請</a:t>
            </a:r>
            <a:r>
              <a:rPr lang="zh-TW" altLang="en-US" sz="2800" dirty="0">
                <a:latin typeface="微軟正黑體" pitchFamily="34" charset="-120"/>
                <a:ea typeface="微軟正黑體" pitchFamily="34" charset="-120"/>
              </a:rPr>
              <a:t>評估學生是否</a:t>
            </a:r>
            <a:r>
              <a:rPr lang="zh-TW" altLang="en-US" sz="2800" dirty="0" smtClean="0">
                <a:latin typeface="微軟正黑體" pitchFamily="34" charset="-120"/>
                <a:ea typeface="微軟正黑體" pitchFamily="34" charset="-120"/>
              </a:rPr>
              <a:t>利用請假規避就學或自行</a:t>
            </a:r>
            <a:r>
              <a:rPr lang="zh-TW" altLang="en-US" sz="2800" dirty="0">
                <a:latin typeface="微軟正黑體" pitchFamily="34" charset="-120"/>
                <a:ea typeface="微軟正黑體" pitchFamily="34" charset="-120"/>
              </a:rPr>
              <a:t>取巧</a:t>
            </a:r>
            <a:r>
              <a:rPr lang="zh-TW" altLang="en-US" sz="2800" dirty="0" smtClean="0">
                <a:latin typeface="微軟正黑體" pitchFamily="34" charset="-120"/>
                <a:ea typeface="微軟正黑體" pitchFamily="34" charset="-120"/>
              </a:rPr>
              <a:t>等</a:t>
            </a:r>
            <a:r>
              <a:rPr lang="en-US" altLang="zh-TW" sz="2800" dirty="0" smtClean="0">
                <a:latin typeface="微軟正黑體" pitchFamily="34" charset="-120"/>
                <a:ea typeface="微軟正黑體" pitchFamily="34" charset="-120"/>
              </a:rPr>
              <a:t>)</a:t>
            </a:r>
          </a:p>
          <a:p>
            <a:pPr eaLnBrk="1" hangingPunct="1">
              <a:lnSpc>
                <a:spcPts val="3600"/>
              </a:lnSpc>
              <a:spcBef>
                <a:spcPts val="600"/>
              </a:spcBef>
              <a:spcAft>
                <a:spcPts val="600"/>
              </a:spcAft>
              <a:defRPr/>
            </a:pPr>
            <a:r>
              <a:rPr lang="zh-TW" altLang="en-US" sz="2800" dirty="0" smtClean="0"/>
              <a:t>確認是否出國或通報輟學後發現可能已出國，請行文至</a:t>
            </a:r>
            <a:r>
              <a:rPr lang="zh-TW" altLang="en-US" sz="2800" b="1" u="sng" dirty="0" smtClean="0">
                <a:solidFill>
                  <a:srgbClr val="FFFF00"/>
                </a:solidFill>
                <a:effectLst>
                  <a:outerShdw blurRad="38100" dist="38100" dir="2700000" algn="tl">
                    <a:srgbClr val="000000">
                      <a:alpha val="43137"/>
                    </a:srgbClr>
                  </a:outerShdw>
                </a:effectLst>
              </a:rPr>
              <a:t>教育局</a:t>
            </a:r>
            <a:r>
              <a:rPr lang="zh-TW" altLang="en-US" sz="2800" dirty="0" smtClean="0"/>
              <a:t>確認。</a:t>
            </a:r>
            <a:r>
              <a:rPr lang="zh-TW" altLang="en-US" sz="2800" b="1" dirty="0" smtClean="0"/>
              <a:t>倘該生確屬出國</a:t>
            </a:r>
            <a:r>
              <a:rPr lang="zh-TW" altLang="en-US" sz="2800" b="1" u="sng" dirty="0" smtClean="0">
                <a:solidFill>
                  <a:srgbClr val="FFFF00"/>
                </a:solidFill>
                <a:effectLst>
                  <a:outerShdw blurRad="38100" dist="38100" dir="2700000" algn="tl">
                    <a:srgbClr val="FFFFFF"/>
                  </a:outerShdw>
                </a:effectLst>
              </a:rPr>
              <a:t>且仍未回國</a:t>
            </a:r>
            <a:r>
              <a:rPr lang="zh-TW" altLang="en-US" sz="2800" b="1" dirty="0" smtClean="0"/>
              <a:t>，可函報教育局報部刪除。</a:t>
            </a:r>
            <a:r>
              <a:rPr lang="zh-TW" altLang="en-US" sz="2800" dirty="0" smtClean="0"/>
              <a:t> </a:t>
            </a:r>
            <a:r>
              <a:rPr lang="en-US" altLang="zh-TW" sz="2800" dirty="0" smtClean="0"/>
              <a:t>(</a:t>
            </a:r>
            <a:r>
              <a:rPr lang="zh-TW" altLang="en-US" sz="2800" dirty="0" smtClean="0">
                <a:latin typeface="微軟正黑體" pitchFamily="34" charset="-120"/>
                <a:ea typeface="微軟正黑體" pitchFamily="34" charset="-120"/>
              </a:rPr>
              <a:t>請確認出國後仍應定期追蹤是否回國</a:t>
            </a:r>
            <a:r>
              <a:rPr lang="en-US" altLang="zh-TW" sz="2800" dirty="0" smtClean="0">
                <a:latin typeface="微軟正黑體" pitchFamily="34" charset="-120"/>
                <a:ea typeface="微軟正黑體" pitchFamily="34" charset="-120"/>
              </a:rPr>
              <a:t>)</a:t>
            </a:r>
            <a:endParaRPr lang="zh-TW" altLang="en-US"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slide(fromBottom)">
                                      <p:cBhvr>
                                        <p:cTn id="7" dur="500"/>
                                        <p:tgtEl>
                                          <p:spTgt spid="41472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14723">
                                            <p:txEl>
                                              <p:pRg st="1" end="1"/>
                                            </p:txEl>
                                          </p:spTgt>
                                        </p:tgtEl>
                                        <p:attrNameLst>
                                          <p:attrName>style.visibility</p:attrName>
                                        </p:attrNameLst>
                                      </p:cBhvr>
                                      <p:to>
                                        <p:strVal val="visible"/>
                                      </p:to>
                                    </p:set>
                                    <p:animEffect transition="in" filter="slide(fromBottom)">
                                      <p:cBhvr>
                                        <p:cTn id="11" dur="500"/>
                                        <p:tgtEl>
                                          <p:spTgt spid="414723">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14723">
                                            <p:txEl>
                                              <p:pRg st="2" end="2"/>
                                            </p:txEl>
                                          </p:spTgt>
                                        </p:tgtEl>
                                        <p:attrNameLst>
                                          <p:attrName>style.visibility</p:attrName>
                                        </p:attrNameLst>
                                      </p:cBhvr>
                                      <p:to>
                                        <p:strVal val="visible"/>
                                      </p:to>
                                    </p:set>
                                    <p:animEffect transition="in" filter="slide(fromBottom)">
                                      <p:cBhvr>
                                        <p:cTn id="15" dur="500"/>
                                        <p:tgtEl>
                                          <p:spTgt spid="414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332656"/>
            <a:ext cx="7772400" cy="914400"/>
          </a:xfrm>
        </p:spPr>
        <p:txBody>
          <a:bodyPr/>
          <a:lstStyle/>
          <a:p>
            <a:r>
              <a:rPr lang="zh-TW" altLang="en-US" dirty="0" smtClean="0"/>
              <a:t>行文教育局查詢樣張</a:t>
            </a:r>
            <a:endParaRPr lang="zh-TW" altLang="en-US" dirty="0"/>
          </a:p>
        </p:txBody>
      </p:sp>
      <p:pic>
        <p:nvPicPr>
          <p:cNvPr id="4" name="內容版面配置區 3" descr="函教育局請問出入境資料1030620 [相容模式] - Microsoft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5197" t="11596" r="50500" b="4445"/>
          <a:stretch/>
        </p:blipFill>
        <p:spPr>
          <a:xfrm>
            <a:off x="1763688" y="980728"/>
            <a:ext cx="5040560" cy="5738264"/>
          </a:xfrm>
        </p:spPr>
      </p:pic>
    </p:spTree>
    <p:extLst>
      <p:ext uri="{BB962C8B-B14F-4D97-AF65-F5344CB8AC3E}">
        <p14:creationId xmlns:p14="http://schemas.microsoft.com/office/powerpoint/2010/main" val="2250255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idx="4294967295"/>
          </p:nvPr>
        </p:nvSpPr>
        <p:spPr>
          <a:xfrm>
            <a:off x="1371600" y="2143125"/>
            <a:ext cx="6440488" cy="1470025"/>
          </a:xfrm>
        </p:spPr>
        <p:txBody>
          <a:bodyPr anchor="ctr"/>
          <a:lstStyle/>
          <a:p>
            <a:pPr eaLnBrk="1" hangingPunct="1">
              <a:defRPr/>
            </a:pPr>
            <a:r>
              <a:rPr lang="zh-TW" altLang="en-US" sz="4800" smtClean="0">
                <a:solidFill>
                  <a:schemeClr val="tx1"/>
                </a:solidFill>
                <a:effectLst>
                  <a:outerShdw blurRad="38100" dist="38100" dir="2700000" algn="tl">
                    <a:srgbClr val="808080"/>
                  </a:outerShdw>
                </a:effectLst>
              </a:rPr>
              <a:t>行蹤不明</a:t>
            </a:r>
          </a:p>
        </p:txBody>
      </p:sp>
      <p:sp>
        <p:nvSpPr>
          <p:cNvPr id="45059" name="Rectangle 5"/>
          <p:cNvSpPr>
            <a:spLocks noGrp="1" noChangeArrowheads="1"/>
          </p:cNvSpPr>
          <p:nvPr>
            <p:ph type="subTitle" idx="4294967295"/>
          </p:nvPr>
        </p:nvSpPr>
        <p:spPr>
          <a:xfrm>
            <a:off x="4071938" y="4005263"/>
            <a:ext cx="5072062" cy="792162"/>
          </a:xfrm>
        </p:spPr>
        <p:txBody>
          <a:bodyPr/>
          <a:lstStyle/>
          <a:p>
            <a:pPr eaLnBrk="1" hangingPunct="1"/>
            <a:r>
              <a:rPr lang="zh-TW" altLang="en-US" sz="2800" smtClean="0">
                <a:ea typeface="新細明體" pitchFamily="18" charset="-120"/>
              </a:rPr>
              <a:t>行蹤不明、尋獲學生通報</a:t>
            </a:r>
            <a:endParaRPr lang="zh-TW" altLang="zh-TW" sz="2800" smtClean="0">
              <a:ea typeface="新細明體" pitchFamily="18" charset="-12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476250"/>
            <a:ext cx="8001000" cy="742950"/>
          </a:xfrm>
        </p:spPr>
        <p:txBody>
          <a:bodyPr/>
          <a:lstStyle/>
          <a:p>
            <a:pPr eaLnBrk="1" hangingPunct="1"/>
            <a:r>
              <a:rPr lang="zh-TW" altLang="en-US" smtClean="0"/>
              <a:t>法源依據</a:t>
            </a:r>
          </a:p>
        </p:txBody>
      </p:sp>
      <p:sp>
        <p:nvSpPr>
          <p:cNvPr id="10243" name="Rectangle 3"/>
          <p:cNvSpPr>
            <a:spLocks noGrp="1" noChangeArrowheads="1"/>
          </p:cNvSpPr>
          <p:nvPr>
            <p:ph type="body" idx="1"/>
          </p:nvPr>
        </p:nvSpPr>
        <p:spPr>
          <a:xfrm>
            <a:off x="685800" y="1557338"/>
            <a:ext cx="7772400" cy="4386262"/>
          </a:xfrm>
        </p:spPr>
        <p:txBody>
          <a:bodyPr/>
          <a:lstStyle/>
          <a:p>
            <a:pPr lvl="1" eaLnBrk="1" hangingPunct="1">
              <a:buClr>
                <a:schemeClr val="accent1"/>
              </a:buClr>
              <a:buFontTx/>
              <a:buChar char="•"/>
            </a:pPr>
            <a:r>
              <a:rPr lang="zh-TW" altLang="en-US" dirty="0" smtClean="0"/>
              <a:t>為保障國民受教權，我國</a:t>
            </a:r>
            <a:r>
              <a:rPr lang="zh-TW" altLang="en-US" dirty="0" smtClean="0">
                <a:solidFill>
                  <a:srgbClr val="FFFF00"/>
                </a:solidFill>
              </a:rPr>
              <a:t>「憲法」、「國民教育法」</a:t>
            </a:r>
            <a:r>
              <a:rPr lang="zh-TW" altLang="en-US" dirty="0" smtClean="0"/>
              <a:t>中明訂</a:t>
            </a:r>
            <a:r>
              <a:rPr lang="en-US" altLang="zh-TW" dirty="0" smtClean="0"/>
              <a:t>6</a:t>
            </a:r>
            <a:r>
              <a:rPr lang="zh-TW" altLang="en-US" dirty="0" smtClean="0"/>
              <a:t>歲至</a:t>
            </a:r>
            <a:r>
              <a:rPr lang="en-US" altLang="zh-TW" dirty="0" smtClean="0"/>
              <a:t>15</a:t>
            </a:r>
            <a:r>
              <a:rPr lang="zh-TW" altLang="en-US" dirty="0" smtClean="0"/>
              <a:t>歲之國民應接受國民教育，亦訂定</a:t>
            </a:r>
            <a:r>
              <a:rPr lang="zh-TW" altLang="en-US" dirty="0" smtClean="0">
                <a:solidFill>
                  <a:srgbClr val="FFFF00"/>
                </a:solidFill>
              </a:rPr>
              <a:t>「強迫入學條例」</a:t>
            </a:r>
            <a:r>
              <a:rPr lang="zh-TW" altLang="en-US" dirty="0" smtClean="0"/>
              <a:t>，明訂強迫入學規定。</a:t>
            </a:r>
          </a:p>
          <a:p>
            <a:pPr lvl="1" eaLnBrk="1" hangingPunct="1">
              <a:buClr>
                <a:schemeClr val="accent1"/>
              </a:buClr>
              <a:buFontTx/>
              <a:buChar char="•"/>
            </a:pPr>
            <a:r>
              <a:rPr lang="zh-TW" altLang="en-US" dirty="0" smtClean="0"/>
              <a:t>依</a:t>
            </a:r>
            <a:r>
              <a:rPr lang="zh-TW" altLang="en-US" dirty="0" smtClean="0">
                <a:solidFill>
                  <a:srgbClr val="FFFF00"/>
                </a:solidFill>
              </a:rPr>
              <a:t>「強迫入學條例」</a:t>
            </a:r>
            <a:r>
              <a:rPr lang="zh-TW" altLang="en-US" dirty="0" smtClean="0"/>
              <a:t>及</a:t>
            </a:r>
            <a:r>
              <a:rPr lang="zh-TW" altLang="en-US" dirty="0" smtClean="0">
                <a:solidFill>
                  <a:srgbClr val="FFFF00"/>
                </a:solidFill>
              </a:rPr>
              <a:t>「兒童及少年性交易防制條例」第</a:t>
            </a:r>
            <a:r>
              <a:rPr lang="en-US" altLang="zh-TW" dirty="0" smtClean="0">
                <a:solidFill>
                  <a:srgbClr val="FFFF00"/>
                </a:solidFill>
              </a:rPr>
              <a:t>11</a:t>
            </a:r>
            <a:r>
              <a:rPr lang="zh-TW" altLang="en-US" dirty="0" smtClean="0">
                <a:solidFill>
                  <a:srgbClr val="FFFF00"/>
                </a:solidFill>
              </a:rPr>
              <a:t>條</a:t>
            </a:r>
            <a:r>
              <a:rPr lang="zh-TW" altLang="en-US" dirty="0" smtClean="0"/>
              <a:t>之法律授權，訂定</a:t>
            </a:r>
            <a:r>
              <a:rPr lang="zh-TW" altLang="en-US" dirty="0" smtClean="0">
                <a:solidFill>
                  <a:srgbClr val="FFFF00"/>
                </a:solidFill>
              </a:rPr>
              <a:t>「國民中小學中途輟學學生通報及復學輔導辦法」</a:t>
            </a:r>
            <a:endParaRPr lang="en-US" altLang="zh-TW" dirty="0" smtClean="0">
              <a:solidFill>
                <a:srgbClr val="FFFF00"/>
              </a:solidFill>
            </a:endParaRPr>
          </a:p>
          <a:p>
            <a:pPr lvl="1" eaLnBrk="1" hangingPunct="1">
              <a:buClr>
                <a:schemeClr val="accent1"/>
              </a:buClr>
              <a:buFontTx/>
              <a:buChar char="•"/>
            </a:pPr>
            <a:r>
              <a:rPr lang="zh-TW" altLang="en-US" b="1" dirty="0"/>
              <a:t>本市</a:t>
            </a:r>
            <a:r>
              <a:rPr lang="zh-TW" altLang="en-US" b="1" dirty="0" smtClean="0"/>
              <a:t>制定</a:t>
            </a:r>
            <a:r>
              <a:rPr lang="zh-TW" altLang="en-US" dirty="0" smtClean="0">
                <a:solidFill>
                  <a:srgbClr val="FFFF00"/>
                </a:solidFill>
              </a:rPr>
              <a:t>「</a:t>
            </a:r>
            <a:r>
              <a:rPr lang="zh-TW" altLang="zh-TW" b="1" dirty="0">
                <a:solidFill>
                  <a:srgbClr val="FFFF00"/>
                </a:solidFill>
              </a:rPr>
              <a:t>臺北市國民中小學中途輟學學生通報及復學輔導實施要</a:t>
            </a:r>
            <a:r>
              <a:rPr lang="zh-TW" altLang="en-US" b="1" dirty="0">
                <a:solidFill>
                  <a:srgbClr val="FFFF00"/>
                </a:solidFill>
              </a:rPr>
              <a:t>點</a:t>
            </a:r>
            <a:r>
              <a:rPr lang="zh-TW" altLang="en-US" dirty="0" smtClean="0">
                <a:solidFill>
                  <a:srgbClr val="FFFF00"/>
                </a:solidFill>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42913" y="103188"/>
            <a:ext cx="8243887" cy="754062"/>
          </a:xfrm>
        </p:spPr>
        <p:txBody>
          <a:bodyPr anchor="ctr"/>
          <a:lstStyle/>
          <a:p>
            <a:pPr eaLnBrk="1" hangingPunct="1"/>
            <a:r>
              <a:rPr lang="zh-TW" altLang="en-US" smtClean="0"/>
              <a:t>行蹤通報小叮嚀</a:t>
            </a:r>
          </a:p>
        </p:txBody>
      </p:sp>
      <p:sp>
        <p:nvSpPr>
          <p:cNvPr id="368643" name="Rectangle 3"/>
          <p:cNvSpPr>
            <a:spLocks noGrp="1" noChangeArrowheads="1"/>
          </p:cNvSpPr>
          <p:nvPr>
            <p:ph idx="4294967295"/>
          </p:nvPr>
        </p:nvSpPr>
        <p:spPr>
          <a:xfrm>
            <a:off x="571500" y="1071563"/>
            <a:ext cx="7507288" cy="4878387"/>
          </a:xfrm>
        </p:spPr>
        <p:txBody>
          <a:bodyPr/>
          <a:lstStyle/>
          <a:p>
            <a:pPr eaLnBrk="1" hangingPunct="1">
              <a:defRPr/>
            </a:pPr>
            <a:r>
              <a:rPr lang="zh-TW" altLang="en-US" sz="2800" b="1" smtClean="0">
                <a:latin typeface="標楷體" pitchFamily="65" charset="-120"/>
              </a:rPr>
              <a:t>行蹤不明的通報 </a:t>
            </a:r>
            <a:r>
              <a:rPr lang="en-US" altLang="zh-TW" sz="2800" b="1" smtClean="0">
                <a:latin typeface="標楷體" pitchFamily="65" charset="-120"/>
              </a:rPr>
              <a:t>(</a:t>
            </a:r>
            <a:r>
              <a:rPr lang="zh-TW" altLang="en-US" sz="2800" b="1" smtClean="0">
                <a:latin typeface="標楷體" pitchFamily="65" charset="-120"/>
              </a:rPr>
              <a:t>盡量勿勾選「其他」</a:t>
            </a:r>
            <a:r>
              <a:rPr lang="en-US" altLang="zh-TW" sz="2800" b="1" smtClean="0">
                <a:latin typeface="標楷體" pitchFamily="65" charset="-120"/>
              </a:rPr>
              <a:t>)</a:t>
            </a:r>
            <a:endParaRPr lang="zh-TW" altLang="en-US" sz="2800" b="1" smtClean="0">
              <a:latin typeface="標楷體" pitchFamily="65" charset="-120"/>
            </a:endParaRPr>
          </a:p>
          <a:p>
            <a:pPr eaLnBrk="1" hangingPunct="1">
              <a:lnSpc>
                <a:spcPct val="90000"/>
              </a:lnSpc>
              <a:buFont typeface="Wingdings" pitchFamily="2" charset="2"/>
              <a:buNone/>
              <a:defRPr/>
            </a:pPr>
            <a:endParaRPr lang="zh-TW" altLang="en-US" sz="2800" smtClean="0">
              <a:solidFill>
                <a:srgbClr val="CC3300"/>
              </a:solidFill>
              <a:ea typeface="新細明體" pitchFamily="18" charset="-120"/>
            </a:endParaRPr>
          </a:p>
          <a:p>
            <a:pPr eaLnBrk="1" hangingPunct="1">
              <a:lnSpc>
                <a:spcPct val="90000"/>
              </a:lnSpc>
              <a:buFont typeface="Wingdings" pitchFamily="2" charset="2"/>
              <a:buNone/>
              <a:defRPr/>
            </a:pPr>
            <a:endParaRPr lang="zh-TW" altLang="en-US" sz="2800" smtClean="0">
              <a:solidFill>
                <a:srgbClr val="CC3300"/>
              </a:solidFill>
              <a:ea typeface="新細明體" pitchFamily="18" charset="-120"/>
            </a:endParaRPr>
          </a:p>
          <a:p>
            <a:pPr eaLnBrk="1" hangingPunct="1">
              <a:lnSpc>
                <a:spcPct val="90000"/>
              </a:lnSpc>
              <a:buFont typeface="Wingdings" pitchFamily="2" charset="2"/>
              <a:buNone/>
              <a:defRPr/>
            </a:pPr>
            <a:endParaRPr lang="zh-TW" altLang="en-US" sz="2800" smtClean="0">
              <a:solidFill>
                <a:srgbClr val="CC3300"/>
              </a:solidFill>
              <a:ea typeface="新細明體" pitchFamily="18" charset="-120"/>
            </a:endParaRPr>
          </a:p>
          <a:p>
            <a:pPr eaLnBrk="1" hangingPunct="1">
              <a:lnSpc>
                <a:spcPct val="90000"/>
              </a:lnSpc>
              <a:defRPr/>
            </a:pPr>
            <a:r>
              <a:rPr lang="zh-TW" altLang="en-US" sz="2800" smtClean="0"/>
              <a:t>行蹤不明學生資料會在通報當日晚間</a:t>
            </a:r>
            <a:r>
              <a:rPr lang="en-US" altLang="zh-TW" sz="2800" smtClean="0"/>
              <a:t>11:55</a:t>
            </a:r>
            <a:r>
              <a:rPr lang="zh-TW" altLang="en-US" sz="2800" smtClean="0"/>
              <a:t>傳送至警政署電腦系統 </a:t>
            </a:r>
            <a:r>
              <a:rPr lang="en-US" altLang="zh-TW" sz="2800" smtClean="0"/>
              <a:t>(</a:t>
            </a:r>
            <a:r>
              <a:rPr lang="zh-TW" altLang="en-US" sz="2800" b="1" smtClean="0">
                <a:effectLst>
                  <a:outerShdw blurRad="38100" dist="38100" dir="2700000" algn="tl">
                    <a:srgbClr val="808080"/>
                  </a:outerShdw>
                </a:effectLst>
              </a:rPr>
              <a:t>兩系統並非隨時連線</a:t>
            </a:r>
            <a:r>
              <a:rPr lang="en-US" altLang="zh-TW" sz="2800" smtClean="0"/>
              <a:t>)</a:t>
            </a:r>
          </a:p>
          <a:p>
            <a:pPr eaLnBrk="1" hangingPunct="1">
              <a:lnSpc>
                <a:spcPct val="90000"/>
              </a:lnSpc>
              <a:defRPr/>
            </a:pPr>
            <a:endParaRPr lang="zh-TW" altLang="en-US" sz="2800" smtClean="0"/>
          </a:p>
          <a:p>
            <a:pPr eaLnBrk="1" hangingPunct="1">
              <a:lnSpc>
                <a:spcPct val="90000"/>
              </a:lnSpc>
              <a:defRPr/>
            </a:pPr>
            <a:r>
              <a:rPr lang="zh-TW" altLang="en-US" sz="2800" smtClean="0"/>
              <a:t>若通報時學生是「非行蹤不明」，後來發現學生「行蹤不明」，請</a:t>
            </a:r>
            <a:r>
              <a:rPr lang="zh-TW" altLang="en-US" sz="2800" b="1" smtClean="0">
                <a:solidFill>
                  <a:srgbClr val="FFFF00"/>
                </a:solidFill>
              </a:rPr>
              <a:t>務必上系統更新通報資料</a:t>
            </a:r>
            <a:r>
              <a:rPr lang="zh-TW" altLang="en-US" sz="2800" smtClean="0"/>
              <a:t>，以啟動協尋工作。</a:t>
            </a:r>
          </a:p>
        </p:txBody>
      </p:sp>
      <p:grpSp>
        <p:nvGrpSpPr>
          <p:cNvPr id="2" name="Group 7"/>
          <p:cNvGrpSpPr>
            <a:grpSpLocks/>
          </p:cNvGrpSpPr>
          <p:nvPr/>
        </p:nvGrpSpPr>
        <p:grpSpPr bwMode="auto">
          <a:xfrm>
            <a:off x="1187450" y="1484313"/>
            <a:ext cx="6553200" cy="1209675"/>
            <a:chOff x="748" y="935"/>
            <a:chExt cx="4128" cy="762"/>
          </a:xfrm>
        </p:grpSpPr>
        <p:pic>
          <p:nvPicPr>
            <p:cNvPr id="460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 y="1162"/>
              <a:ext cx="4128"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Line 6"/>
            <p:cNvSpPr>
              <a:spLocks noChangeShapeType="1"/>
            </p:cNvSpPr>
            <p:nvPr/>
          </p:nvSpPr>
          <p:spPr bwMode="auto">
            <a:xfrm flipH="1">
              <a:off x="2472" y="935"/>
              <a:ext cx="181" cy="318"/>
            </a:xfrm>
            <a:prstGeom prst="line">
              <a:avLst/>
            </a:prstGeom>
            <a:noFill/>
            <a:ln w="3810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TW"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slide(fromBottom)">
                                      <p:cBhvr>
                                        <p:cTn id="7" dur="500"/>
                                        <p:tgtEl>
                                          <p:spTgt spid="36864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368643">
                                            <p:txEl>
                                              <p:pRg st="4" end="4"/>
                                            </p:txEl>
                                          </p:spTgt>
                                        </p:tgtEl>
                                        <p:attrNameLst>
                                          <p:attrName>style.visibility</p:attrName>
                                        </p:attrNameLst>
                                      </p:cBhvr>
                                      <p:to>
                                        <p:strVal val="visible"/>
                                      </p:to>
                                    </p:set>
                                    <p:animEffect transition="in" filter="slide(fromBottom)">
                                      <p:cBhvr>
                                        <p:cTn id="15" dur="500"/>
                                        <p:tgtEl>
                                          <p:spTgt spid="368643">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368643">
                                            <p:txEl>
                                              <p:pRg st="6" end="6"/>
                                            </p:txEl>
                                          </p:spTgt>
                                        </p:tgtEl>
                                        <p:attrNameLst>
                                          <p:attrName>style.visibility</p:attrName>
                                        </p:attrNameLst>
                                      </p:cBhvr>
                                      <p:to>
                                        <p:strVal val="visible"/>
                                      </p:to>
                                    </p:set>
                                    <p:animEffect transition="in" filter="slide(fromBottom)">
                                      <p:cBhvr>
                                        <p:cTn id="20" dur="500"/>
                                        <p:tgtEl>
                                          <p:spTgt spid="368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539750" y="0"/>
            <a:ext cx="8229600" cy="857250"/>
          </a:xfrm>
        </p:spPr>
        <p:txBody>
          <a:bodyPr anchor="ctr"/>
          <a:lstStyle/>
          <a:p>
            <a:pPr eaLnBrk="1" hangingPunct="1"/>
            <a:r>
              <a:rPr lang="zh-TW" altLang="en-US" smtClean="0"/>
              <a:t>行蹤通報小叮嚀</a:t>
            </a:r>
          </a:p>
        </p:txBody>
      </p:sp>
      <p:sp>
        <p:nvSpPr>
          <p:cNvPr id="393219" name="Rectangle 3"/>
          <p:cNvSpPr>
            <a:spLocks noGrp="1" noChangeArrowheads="1"/>
          </p:cNvSpPr>
          <p:nvPr>
            <p:ph idx="4294967295"/>
          </p:nvPr>
        </p:nvSpPr>
        <p:spPr>
          <a:xfrm>
            <a:off x="684213" y="1052513"/>
            <a:ext cx="7704137" cy="5040312"/>
          </a:xfrm>
        </p:spPr>
        <p:txBody>
          <a:bodyPr/>
          <a:lstStyle/>
          <a:p>
            <a:pPr marL="360363" indent="-360363" eaLnBrk="1" hangingPunct="1">
              <a:lnSpc>
                <a:spcPts val="3600"/>
              </a:lnSpc>
            </a:pPr>
            <a:r>
              <a:rPr lang="zh-TW" altLang="en-US" sz="2800" dirty="0" smtClean="0">
                <a:latin typeface="標楷體" pitchFamily="65" charset="-120"/>
              </a:rPr>
              <a:t>經警政單位尋獲行蹤不明學生 </a:t>
            </a:r>
            <a:r>
              <a:rPr lang="en-US" altLang="zh-TW" sz="2800" dirty="0" smtClean="0">
                <a:latin typeface="標楷體" pitchFamily="65" charset="-120"/>
              </a:rPr>
              <a:t>(</a:t>
            </a:r>
            <a:r>
              <a:rPr lang="zh-TW" altLang="en-US" sz="2800" dirty="0" smtClean="0">
                <a:latin typeface="標楷體" pitchFamily="65" charset="-120"/>
              </a:rPr>
              <a:t>個人或全家</a:t>
            </a:r>
            <a:r>
              <a:rPr lang="en-US" altLang="zh-TW" sz="2800" dirty="0" smtClean="0">
                <a:latin typeface="標楷體" pitchFamily="65" charset="-120"/>
              </a:rPr>
              <a:t>)</a:t>
            </a:r>
            <a:r>
              <a:rPr lang="zh-TW" altLang="en-US" sz="2800" dirty="0" smtClean="0">
                <a:latin typeface="標楷體" pitchFamily="65" charset="-120"/>
              </a:rPr>
              <a:t>後，將於每日上午</a:t>
            </a:r>
            <a:r>
              <a:rPr lang="en-US" altLang="zh-TW" sz="2800" dirty="0" smtClean="0">
                <a:latin typeface="標楷體" pitchFamily="65" charset="-120"/>
              </a:rPr>
              <a:t>7:30</a:t>
            </a:r>
            <a:r>
              <a:rPr lang="zh-TW" altLang="en-US" sz="2800" dirty="0" smtClean="0">
                <a:latin typeface="標楷體" pitchFamily="65" charset="-120"/>
              </a:rPr>
              <a:t>會傳回中輟系統，學校進入系統時，會</a:t>
            </a:r>
            <a:r>
              <a:rPr lang="zh-TW" altLang="en-US" sz="2800" b="1" dirty="0" smtClean="0">
                <a:solidFill>
                  <a:srgbClr val="FFFF00"/>
                </a:solidFill>
                <a:latin typeface="標楷體" pitchFamily="65" charset="-120"/>
              </a:rPr>
              <a:t>顯示已被警政單位尋獲之學生資料</a:t>
            </a:r>
            <a:r>
              <a:rPr lang="zh-TW" altLang="en-US" sz="2800" dirty="0" smtClean="0">
                <a:latin typeface="標楷體" pitchFamily="65" charset="-120"/>
              </a:rPr>
              <a:t>，並列有詳細「尋獲地點及日期」，該資料會一直顯示到該生已復學或再次協尋時。</a:t>
            </a:r>
          </a:p>
          <a:p>
            <a:pPr marL="360363" indent="-360363" eaLnBrk="1" hangingPunct="1">
              <a:lnSpc>
                <a:spcPts val="3600"/>
              </a:lnSpc>
            </a:pPr>
            <a:endParaRPr lang="zh-TW" altLang="en-US" sz="2800" dirty="0" smtClean="0">
              <a:latin typeface="標楷體" pitchFamily="65" charset="-120"/>
            </a:endParaRPr>
          </a:p>
          <a:p>
            <a:pPr marL="360363" indent="-360363" eaLnBrk="1" hangingPunct="1">
              <a:lnSpc>
                <a:spcPts val="3600"/>
              </a:lnSpc>
            </a:pPr>
            <a:r>
              <a:rPr lang="zh-TW" altLang="en-US" sz="2800" dirty="0" smtClean="0">
                <a:latin typeface="標楷體" pitchFamily="65" charset="-120"/>
              </a:rPr>
              <a:t>請學校有中輟生時，</a:t>
            </a:r>
            <a:r>
              <a:rPr lang="zh-TW" altLang="en-US" sz="2800" b="1" dirty="0" smtClean="0">
                <a:solidFill>
                  <a:srgbClr val="FFFF00"/>
                </a:solidFill>
                <a:latin typeface="標楷體" pitchFamily="65" charset="-120"/>
              </a:rPr>
              <a:t>務必進系統察看警方協尋狀態</a:t>
            </a:r>
            <a:r>
              <a:rPr lang="zh-TW" altLang="en-US" sz="2800" dirty="0" smtClean="0">
                <a:latin typeface="標楷體" pitchFamily="65" charset="-120"/>
              </a:rPr>
              <a:t>。</a:t>
            </a:r>
          </a:p>
          <a:p>
            <a:pPr marL="360363" indent="-360363" eaLnBrk="1" hangingPunct="1">
              <a:lnSpc>
                <a:spcPts val="3600"/>
              </a:lnSpc>
            </a:pPr>
            <a:r>
              <a:rPr lang="zh-TW" altLang="en-US" sz="2800" u="sng" dirty="0" smtClean="0">
                <a:solidFill>
                  <a:srgbClr val="FFFF00"/>
                </a:solidFill>
              </a:rPr>
              <a:t>警政單位尋獲學生後，會以</a:t>
            </a:r>
            <a:r>
              <a:rPr lang="en-US" altLang="zh-TW" sz="2800" u="sng" dirty="0" smtClean="0">
                <a:solidFill>
                  <a:srgbClr val="FFFF00"/>
                </a:solidFill>
              </a:rPr>
              <a:t>e-mail</a:t>
            </a:r>
            <a:r>
              <a:rPr lang="zh-TW" altLang="en-US" sz="2800" u="sng" dirty="0" smtClean="0">
                <a:solidFill>
                  <a:srgbClr val="FFFF00"/>
                </a:solidFill>
              </a:rPr>
              <a:t>回傳至系統登錄之</a:t>
            </a:r>
            <a:r>
              <a:rPr lang="en-US" altLang="zh-TW" sz="2800" u="sng" dirty="0" smtClean="0">
                <a:solidFill>
                  <a:srgbClr val="FFFF00"/>
                </a:solidFill>
              </a:rPr>
              <a:t>【</a:t>
            </a:r>
            <a:r>
              <a:rPr lang="zh-TW" altLang="en-US" sz="2800" u="sng" dirty="0" smtClean="0">
                <a:solidFill>
                  <a:srgbClr val="FFFF00"/>
                </a:solidFill>
              </a:rPr>
              <a:t>機關使用者之電子信箱</a:t>
            </a:r>
            <a:r>
              <a:rPr lang="en-US" altLang="zh-TW" sz="2800" u="sng" dirty="0" smtClean="0">
                <a:solidFill>
                  <a:srgbClr val="FFFF00"/>
                </a:solidFill>
              </a:rPr>
              <a:t>】</a:t>
            </a:r>
            <a:endParaRPr lang="zh-TW" altLang="en-US" sz="2800" u="sng" dirty="0" smtClean="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Effect transition="in" filter="slide(fromBottom)">
                                      <p:cBhvr>
                                        <p:cTn id="7" dur="500"/>
                                        <p:tgtEl>
                                          <p:spTgt spid="393219">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93219">
                                            <p:txEl>
                                              <p:pRg st="2" end="2"/>
                                            </p:txEl>
                                          </p:spTgt>
                                        </p:tgtEl>
                                        <p:attrNameLst>
                                          <p:attrName>style.visibility</p:attrName>
                                        </p:attrNameLst>
                                      </p:cBhvr>
                                      <p:to>
                                        <p:strVal val="visible"/>
                                      </p:to>
                                    </p:set>
                                    <p:animEffect transition="in" filter="slide(fromBottom)">
                                      <p:cBhvr>
                                        <p:cTn id="11" dur="500"/>
                                        <p:tgtEl>
                                          <p:spTgt spid="393219">
                                            <p:txEl>
                                              <p:pRg st="2" end="2"/>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393219">
                                            <p:txEl>
                                              <p:pRg st="3" end="3"/>
                                            </p:txEl>
                                          </p:spTgt>
                                        </p:tgtEl>
                                        <p:attrNameLst>
                                          <p:attrName>style.visibility</p:attrName>
                                        </p:attrNameLst>
                                      </p:cBhvr>
                                      <p:to>
                                        <p:strVal val="visible"/>
                                      </p:to>
                                    </p:set>
                                    <p:animEffect transition="in" filter="slide(fromBottom)">
                                      <p:cBhvr>
                                        <p:cTn id="15" dur="500"/>
                                        <p:tgtEl>
                                          <p:spTgt spid="393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TW" altLang="en-US" smtClean="0">
                <a:solidFill>
                  <a:schemeClr val="tx1"/>
                </a:solidFill>
              </a:rPr>
              <a:t>中輟尋獲之</a:t>
            </a:r>
            <a:r>
              <a:rPr lang="en-US" altLang="zh-TW" smtClean="0">
                <a:solidFill>
                  <a:schemeClr val="tx1"/>
                </a:solidFill>
              </a:rPr>
              <a:t>e-mail</a:t>
            </a:r>
            <a:endParaRPr lang="zh-TW" altLang="en-US" smtClean="0">
              <a:solidFill>
                <a:schemeClr val="tx1"/>
              </a:solidFill>
            </a:endParaRPr>
          </a:p>
        </p:txBody>
      </p:sp>
      <p:sp>
        <p:nvSpPr>
          <p:cNvPr id="48131" name="AutoShape 4"/>
          <p:cNvSpPr>
            <a:spLocks noChangeArrowheads="1"/>
          </p:cNvSpPr>
          <p:nvPr/>
        </p:nvSpPr>
        <p:spPr bwMode="auto">
          <a:xfrm>
            <a:off x="1476375" y="1125538"/>
            <a:ext cx="6408738" cy="4968875"/>
          </a:xfrm>
          <a:prstGeom prst="foldedCorner">
            <a:avLst>
              <a:gd name="adj" fmla="val 12500"/>
            </a:avLst>
          </a:prstGeom>
          <a:noFill/>
          <a:ln w="63500">
            <a:solidFill>
              <a:srgbClr val="CCFFFF"/>
            </a:solidFill>
            <a:round/>
            <a:headEnd/>
            <a:tailEnd/>
          </a:ln>
          <a:effectLst>
            <a:prstShdw prst="shdw17" dist="17961" dir="2700000">
              <a:srgbClr val="7A9999"/>
            </a:prst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13669" name="Rectangle 5"/>
          <p:cNvSpPr>
            <a:spLocks noChangeArrowheads="1"/>
          </p:cNvSpPr>
          <p:nvPr/>
        </p:nvSpPr>
        <p:spPr bwMode="auto">
          <a:xfrm>
            <a:off x="1835150" y="1484313"/>
            <a:ext cx="5832475" cy="43624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zh-TW" altLang="en-US" sz="2800" b="1">
                <a:latin typeface="標楷體" pitchFamily="65" charset="-120"/>
                <a:ea typeface="標楷體" pitchFamily="65" charset="-120"/>
              </a:rPr>
              <a:t>敬啟者</a:t>
            </a:r>
            <a:r>
              <a:rPr lang="en-US" altLang="zh-TW" sz="2800" b="1">
                <a:latin typeface="標楷體" pitchFamily="65" charset="-120"/>
                <a:ea typeface="標楷體" pitchFamily="65" charset="-120"/>
              </a:rPr>
              <a:t>:</a:t>
            </a:r>
            <a:br>
              <a:rPr lang="en-US" altLang="zh-TW" sz="2800" b="1">
                <a:latin typeface="標楷體" pitchFamily="65" charset="-120"/>
                <a:ea typeface="標楷體" pitchFamily="65" charset="-120"/>
              </a:rPr>
            </a:br>
            <a:r>
              <a:rPr lang="zh-TW" altLang="en-US" sz="2800" b="1">
                <a:latin typeface="標楷體" pitchFamily="65" charset="-120"/>
                <a:ea typeface="標楷體" pitchFamily="65" charset="-120"/>
              </a:rPr>
              <a:t>警政單位已於</a:t>
            </a:r>
            <a:r>
              <a:rPr lang="en-US" altLang="zh-TW" sz="2800" b="1">
                <a:latin typeface="標楷體" pitchFamily="65" charset="-120"/>
                <a:ea typeface="標楷體" pitchFamily="65" charset="-120"/>
              </a:rPr>
              <a:t>2012/○○/○○</a:t>
            </a:r>
            <a:r>
              <a:rPr lang="zh-TW" altLang="en-US" sz="2800" b="1">
                <a:latin typeface="標楷體" pitchFamily="65" charset="-120"/>
                <a:ea typeface="標楷體" pitchFamily="65" charset="-120"/>
              </a:rPr>
              <a:t>回傳尋獲資料</a:t>
            </a:r>
            <a:r>
              <a:rPr lang="en-US" altLang="zh-TW" sz="2800" b="1">
                <a:latin typeface="標楷體" pitchFamily="65" charset="-120"/>
                <a:ea typeface="標楷體" pitchFamily="65" charset="-120"/>
              </a:rPr>
              <a:t>,</a:t>
            </a:r>
            <a:r>
              <a:rPr lang="zh-TW" altLang="en-US" sz="2800" b="1">
                <a:latin typeface="標楷體" pitchFamily="65" charset="-120"/>
                <a:ea typeface="標楷體" pitchFamily="65" charset="-120"/>
              </a:rPr>
              <a:t>貴校中輟學生己被尋獲</a:t>
            </a:r>
            <a:br>
              <a:rPr lang="zh-TW" altLang="en-US" sz="2800" b="1">
                <a:latin typeface="標楷體" pitchFamily="65" charset="-120"/>
                <a:ea typeface="標楷體" pitchFamily="65" charset="-120"/>
              </a:rPr>
            </a:br>
            <a:r>
              <a:rPr lang="zh-TW" altLang="en-US" sz="2800" b="1">
                <a:latin typeface="標楷體" pitchFamily="65" charset="-120"/>
                <a:ea typeface="標楷體" pitchFamily="65" charset="-120"/>
              </a:rPr>
              <a:t>詳細資料請至中輟通報系統</a:t>
            </a:r>
            <a:r>
              <a:rPr lang="en-US" altLang="zh-TW" sz="2800" b="1">
                <a:latin typeface="標楷體" pitchFamily="65" charset="-120"/>
                <a:ea typeface="標楷體" pitchFamily="65" charset="-120"/>
                <a:hlinkClick r:id="rId2"/>
              </a:rPr>
              <a:t>https://www.mlss.edu.tw</a:t>
            </a:r>
            <a:r>
              <a:rPr lang="en-US" altLang="zh-TW" sz="2800" b="1">
                <a:latin typeface="標楷體" pitchFamily="65" charset="-120"/>
                <a:ea typeface="標楷體" pitchFamily="65" charset="-120"/>
              </a:rPr>
              <a:t> </a:t>
            </a:r>
            <a:r>
              <a:rPr lang="zh-TW" altLang="en-US" sz="2800" b="1">
                <a:latin typeface="標楷體" pitchFamily="65" charset="-120"/>
                <a:ea typeface="標楷體" pitchFamily="65" charset="-120"/>
              </a:rPr>
              <a:t>查詢。</a:t>
            </a:r>
            <a:br>
              <a:rPr lang="zh-TW" altLang="en-US" sz="2800" b="1">
                <a:latin typeface="標楷體" pitchFamily="65" charset="-120"/>
                <a:ea typeface="標楷體" pitchFamily="65" charset="-120"/>
              </a:rPr>
            </a:br>
            <a:r>
              <a:rPr lang="zh-TW" altLang="en-US" sz="2800" b="1">
                <a:latin typeface="標楷體" pitchFamily="65" charset="-120"/>
                <a:ea typeface="標楷體" pitchFamily="65" charset="-120"/>
              </a:rPr>
              <a:t>謝謝。</a:t>
            </a:r>
            <a:br>
              <a:rPr lang="zh-TW" altLang="en-US" sz="2800" b="1">
                <a:latin typeface="標楷體" pitchFamily="65" charset="-120"/>
                <a:ea typeface="標楷體" pitchFamily="65" charset="-120"/>
              </a:rPr>
            </a:br>
            <a:r>
              <a:rPr lang="zh-TW" altLang="en-US" sz="2800" b="1">
                <a:latin typeface="標楷體" pitchFamily="65" charset="-120"/>
                <a:ea typeface="標楷體" pitchFamily="65" charset="-120"/>
              </a:rPr>
              <a:t>中輟通報系統</a:t>
            </a:r>
            <a:br>
              <a:rPr lang="zh-TW" altLang="en-US" sz="2800" b="1">
                <a:latin typeface="標楷體" pitchFamily="65" charset="-120"/>
                <a:ea typeface="標楷體" pitchFamily="65" charset="-120"/>
              </a:rPr>
            </a:br>
            <a:r>
              <a:rPr lang="zh-TW" altLang="en-US" sz="2800" b="1">
                <a:latin typeface="標楷體" pitchFamily="65" charset="-120"/>
                <a:ea typeface="標楷體" pitchFamily="65" charset="-120"/>
              </a:rPr>
              <a:t/>
            </a:r>
            <a:br>
              <a:rPr lang="zh-TW" altLang="en-US" sz="2800" b="1">
                <a:latin typeface="標楷體" pitchFamily="65" charset="-120"/>
                <a:ea typeface="標楷體" pitchFamily="65" charset="-120"/>
              </a:rPr>
            </a:br>
            <a:r>
              <a:rPr lang="zh-TW" altLang="en-US" sz="2800" b="1">
                <a:latin typeface="標楷體" pitchFamily="65" charset="-120"/>
                <a:ea typeface="標楷體" pitchFamily="65" charset="-120"/>
              </a:rPr>
              <a:t>本信寄為系統自動發送</a:t>
            </a:r>
            <a:r>
              <a:rPr lang="en-US" altLang="zh-TW" sz="2800" b="1">
                <a:latin typeface="標楷體" pitchFamily="65" charset="-120"/>
                <a:ea typeface="標楷體" pitchFamily="65" charset="-120"/>
              </a:rPr>
              <a:t>,</a:t>
            </a:r>
            <a:r>
              <a:rPr lang="zh-TW" altLang="en-US" sz="2800" b="1">
                <a:latin typeface="標楷體" pitchFamily="65" charset="-120"/>
                <a:ea typeface="標楷體" pitchFamily="65" charset="-120"/>
              </a:rPr>
              <a:t>請勿直接回覆此信件</a:t>
            </a:r>
            <a:r>
              <a:rPr lang="en-US" altLang="zh-TW" sz="2800" b="1">
                <a:latin typeface="標楷體" pitchFamily="65" charset="-120"/>
                <a:ea typeface="標楷體" pitchFamily="65" charset="-120"/>
              </a:rPr>
              <a:t>,</a:t>
            </a:r>
            <a:r>
              <a:rPr lang="zh-TW" altLang="en-US" sz="2800" b="1">
                <a:latin typeface="標楷體" pitchFamily="65" charset="-120"/>
                <a:ea typeface="標楷體" pitchFamily="65" charset="-120"/>
              </a:rPr>
              <a:t>謝謝。</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nchor="ctr"/>
          <a:lstStyle/>
          <a:p>
            <a:pPr eaLnBrk="1" hangingPunct="1"/>
            <a:r>
              <a:rPr lang="zh-TW" altLang="en-US" smtClean="0"/>
              <a:t>行蹤通報小叮嚀</a:t>
            </a:r>
          </a:p>
        </p:txBody>
      </p:sp>
      <p:sp>
        <p:nvSpPr>
          <p:cNvPr id="156675" name="Rectangle 3"/>
          <p:cNvSpPr>
            <a:spLocks noGrp="1" noChangeArrowheads="1"/>
          </p:cNvSpPr>
          <p:nvPr>
            <p:ph type="body" idx="4294967295"/>
          </p:nvPr>
        </p:nvSpPr>
        <p:spPr>
          <a:xfrm>
            <a:off x="468313" y="1628775"/>
            <a:ext cx="8207375" cy="4032250"/>
          </a:xfrm>
        </p:spPr>
        <p:txBody>
          <a:bodyPr/>
          <a:lstStyle/>
          <a:p>
            <a:pPr eaLnBrk="1" hangingPunct="1">
              <a:lnSpc>
                <a:spcPct val="90000"/>
              </a:lnSpc>
            </a:pPr>
            <a:r>
              <a:rPr lang="zh-TW" altLang="en-US" sz="2800" dirty="0" smtClean="0">
                <a:latin typeface="標楷體" pitchFamily="65" charset="-120"/>
              </a:rPr>
              <a:t>請學校</a:t>
            </a:r>
            <a:r>
              <a:rPr lang="zh-TW" altLang="en-US" sz="2800" b="1" dirty="0" smtClean="0">
                <a:solidFill>
                  <a:srgbClr val="FFFF00"/>
                </a:solidFill>
                <a:latin typeface="標楷體" pitchFamily="65" charset="-120"/>
              </a:rPr>
              <a:t>即時上網通報「尋獲資料維護」，登錄尋獲日期，</a:t>
            </a:r>
            <a:r>
              <a:rPr lang="zh-TW" altLang="en-US" sz="2800" dirty="0" smtClean="0">
                <a:latin typeface="標楷體" pitchFamily="65" charset="-120"/>
              </a:rPr>
              <a:t>維護尋獲資料之正確性</a:t>
            </a:r>
            <a:r>
              <a:rPr lang="zh-TW" altLang="en-US" sz="2800" b="1" dirty="0" smtClean="0">
                <a:latin typeface="標楷體" pitchFamily="65" charset="-120"/>
              </a:rPr>
              <a:t>。</a:t>
            </a:r>
          </a:p>
          <a:p>
            <a:pPr eaLnBrk="1" hangingPunct="1">
              <a:lnSpc>
                <a:spcPct val="90000"/>
              </a:lnSpc>
            </a:pPr>
            <a:endParaRPr lang="zh-TW" altLang="en-US" sz="2800" b="1" dirty="0" smtClean="0">
              <a:latin typeface="標楷體" pitchFamily="65" charset="-120"/>
            </a:endParaRPr>
          </a:p>
          <a:p>
            <a:pPr eaLnBrk="1" hangingPunct="1">
              <a:lnSpc>
                <a:spcPct val="90000"/>
              </a:lnSpc>
            </a:pPr>
            <a:r>
              <a:rPr lang="zh-TW" altLang="en-US" sz="2800" b="1" dirty="0" smtClean="0">
                <a:latin typeface="標楷體" pitchFamily="65" charset="-120"/>
              </a:rPr>
              <a:t>依教育部國民中小學中途輟學學生通報及復學輔導辦法，學校於</a:t>
            </a:r>
            <a:r>
              <a:rPr lang="zh-TW" altLang="en-US" sz="2800" b="1" dirty="0" smtClean="0">
                <a:solidFill>
                  <a:srgbClr val="FFFF00"/>
                </a:solidFill>
                <a:latin typeface="標楷體" pitchFamily="65" charset="-120"/>
              </a:rPr>
              <a:t>非上班時間應指定聯絡人即時受理警政單位通知。</a:t>
            </a:r>
          </a:p>
          <a:p>
            <a:pPr eaLnBrk="1" hangingPunct="1">
              <a:lnSpc>
                <a:spcPct val="90000"/>
              </a:lnSpc>
            </a:pPr>
            <a:endParaRPr lang="zh-TW" altLang="en-US" sz="2800" b="1" dirty="0" smtClean="0">
              <a:latin typeface="標楷體" pitchFamily="65" charset="-120"/>
            </a:endParaRPr>
          </a:p>
          <a:p>
            <a:pPr eaLnBrk="1" hangingPunct="1">
              <a:lnSpc>
                <a:spcPct val="90000"/>
              </a:lnSpc>
            </a:pPr>
            <a:r>
              <a:rPr lang="zh-TW" altLang="en-US" sz="2800" dirty="0" smtClean="0">
                <a:latin typeface="標楷體" pitchFamily="65" charset="-120"/>
              </a:rPr>
              <a:t>尋獲日期欄位的輸入：若該生不是行蹤不明的中輟生，系統就不會要求輸入尋獲日期。</a:t>
            </a:r>
            <a:r>
              <a:rPr lang="zh-TW" altLang="en-US" sz="2800" b="1" dirty="0" smtClean="0">
                <a:solidFill>
                  <a:srgbClr val="FFFF00"/>
                </a:solidFill>
                <a:latin typeface="標楷體" pitchFamily="65" charset="-120"/>
              </a:rPr>
              <a:t>只有行蹤不明的學生</a:t>
            </a:r>
            <a:r>
              <a:rPr lang="zh-TW" altLang="en-US" sz="2800" b="1" dirty="0" smtClean="0">
                <a:latin typeface="標楷體" pitchFamily="65" charset="-120"/>
              </a:rPr>
              <a:t>才需要協尋</a:t>
            </a:r>
            <a:r>
              <a:rPr lang="zh-TW" altLang="en-US" sz="2800" dirty="0" smtClean="0">
                <a:latin typeface="標楷體" pitchFamily="65" charset="-120"/>
              </a:rPr>
              <a:t>，</a:t>
            </a:r>
            <a:r>
              <a:rPr lang="zh-TW" altLang="en-US" sz="2800" dirty="0" smtClean="0">
                <a:solidFill>
                  <a:srgbClr val="FFFF00"/>
                </a:solidFill>
                <a:latin typeface="標楷體" pitchFamily="65" charset="-120"/>
              </a:rPr>
              <a:t>才會要輸入尋獲日期！</a:t>
            </a:r>
          </a:p>
          <a:p>
            <a:pPr eaLnBrk="1" hangingPunct="1"/>
            <a:endParaRPr lang="zh-TW" altLang="en-US" dirty="0" smtClean="0">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slide(fromBottom)">
                                      <p:cBhvr>
                                        <p:cTn id="7" dur="500"/>
                                        <p:tgtEl>
                                          <p:spTgt spid="156675">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animEffect transition="in" filter="slide(fromBottom)">
                                      <p:cBhvr>
                                        <p:cTn id="11" dur="500"/>
                                        <p:tgtEl>
                                          <p:spTgt spid="156675">
                                            <p:txEl>
                                              <p:pRg st="2" end="2"/>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156675">
                                            <p:txEl>
                                              <p:pRg st="4" end="4"/>
                                            </p:txEl>
                                          </p:spTgt>
                                        </p:tgtEl>
                                        <p:attrNameLst>
                                          <p:attrName>style.visibility</p:attrName>
                                        </p:attrNameLst>
                                      </p:cBhvr>
                                      <p:to>
                                        <p:strVal val="visible"/>
                                      </p:to>
                                    </p:set>
                                    <p:animEffect transition="in" filter="slide(fromBottom)">
                                      <p:cBhvr>
                                        <p:cTn id="15" dur="500"/>
                                        <p:tgtEl>
                                          <p:spTgt spid="156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94581" y="1219200"/>
            <a:ext cx="6573837" cy="5127625"/>
          </a:xfrm>
          <a:noFill/>
        </p:spPr>
      </p:pic>
      <p:sp>
        <p:nvSpPr>
          <p:cNvPr id="50179" name="Rectangle 2"/>
          <p:cNvSpPr>
            <a:spLocks noChangeArrowheads="1"/>
          </p:cNvSpPr>
          <p:nvPr/>
        </p:nvSpPr>
        <p:spPr bwMode="auto">
          <a:xfrm>
            <a:off x="3810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3600">
                <a:solidFill>
                  <a:schemeClr val="tx2"/>
                </a:solidFill>
                <a:latin typeface="Tahoma" pitchFamily="34" charset="0"/>
                <a:ea typeface="標楷體" pitchFamily="65" charset="-120"/>
              </a:rPr>
              <a:t>尋獲資料之通報</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68313" y="188913"/>
            <a:ext cx="8229600" cy="857250"/>
          </a:xfrm>
        </p:spPr>
        <p:txBody>
          <a:bodyPr anchor="ctr"/>
          <a:lstStyle/>
          <a:p>
            <a:pPr eaLnBrk="1" hangingPunct="1"/>
            <a:r>
              <a:rPr lang="zh-TW" altLang="en-US" smtClean="0"/>
              <a:t>行蹤通報小叮嚀</a:t>
            </a:r>
          </a:p>
        </p:txBody>
      </p:sp>
      <p:sp>
        <p:nvSpPr>
          <p:cNvPr id="393219" name="Rectangle 3"/>
          <p:cNvSpPr>
            <a:spLocks noGrp="1" noChangeArrowheads="1"/>
          </p:cNvSpPr>
          <p:nvPr>
            <p:ph idx="4294967295"/>
          </p:nvPr>
        </p:nvSpPr>
        <p:spPr>
          <a:xfrm>
            <a:off x="827088" y="1125538"/>
            <a:ext cx="7472362" cy="4983162"/>
          </a:xfrm>
        </p:spPr>
        <p:txBody>
          <a:bodyPr/>
          <a:lstStyle/>
          <a:p>
            <a:pPr marL="360363" indent="-360363" eaLnBrk="1" hangingPunct="1">
              <a:lnSpc>
                <a:spcPts val="3600"/>
              </a:lnSpc>
            </a:pPr>
            <a:r>
              <a:rPr lang="zh-TW" altLang="en-US" sz="2800" smtClean="0"/>
              <a:t>如失蹤學生 </a:t>
            </a:r>
            <a:r>
              <a:rPr lang="en-US" altLang="zh-TW" sz="2800" smtClean="0"/>
              <a:t>(</a:t>
            </a:r>
            <a:r>
              <a:rPr lang="zh-TW" altLang="en-US" sz="2800" smtClean="0"/>
              <a:t>含新生</a:t>
            </a:r>
            <a:r>
              <a:rPr lang="en-US" altLang="zh-TW" sz="2800" smtClean="0"/>
              <a:t>) </a:t>
            </a:r>
            <a:r>
              <a:rPr lang="zh-TW" altLang="en-US" sz="2800" smtClean="0"/>
              <a:t>經警方尋獲時，身處外縣市，學校需親自訪查有困難時，除可</a:t>
            </a:r>
            <a:r>
              <a:rPr lang="zh-TW" altLang="en-US" sz="2800" b="1" smtClean="0">
                <a:solidFill>
                  <a:srgbClr val="FFFF00"/>
                </a:solidFill>
              </a:rPr>
              <a:t>向尋獲地少年隊求證並詢問相關事項</a:t>
            </a:r>
            <a:r>
              <a:rPr lang="zh-TW" altLang="en-US" sz="2800" smtClean="0"/>
              <a:t>外，並請</a:t>
            </a:r>
            <a:r>
              <a:rPr lang="zh-TW" altLang="en-US" sz="2800" b="1" smtClean="0">
                <a:solidFill>
                  <a:srgbClr val="FFFF00"/>
                </a:solidFill>
              </a:rPr>
              <a:t>聯繫當地教育局（處）協請當地強迫入學委員會查詢</a:t>
            </a:r>
            <a:r>
              <a:rPr lang="zh-TW" altLang="en-US" sz="2800" smtClean="0"/>
              <a:t>目前身處地之學區是否已入學，若無亦請積極協助該生入學。</a:t>
            </a:r>
            <a:endParaRPr lang="en-US" altLang="zh-TW" sz="2800" smtClean="0"/>
          </a:p>
          <a:p>
            <a:pPr marL="360363" indent="-360363" eaLnBrk="1" hangingPunct="1">
              <a:lnSpc>
                <a:spcPts val="3600"/>
              </a:lnSpc>
            </a:pPr>
            <a:r>
              <a:rPr lang="zh-TW" altLang="en-US" sz="2800" smtClean="0"/>
              <a:t>如欲聯絡各縣市少年隊，請至系統中之</a:t>
            </a:r>
            <a:r>
              <a:rPr lang="en-US" altLang="zh-TW" sz="2800" b="1" smtClean="0">
                <a:solidFill>
                  <a:srgbClr val="FFFF00"/>
                </a:solidFill>
              </a:rPr>
              <a:t>【</a:t>
            </a:r>
            <a:r>
              <a:rPr lang="zh-TW" altLang="en-US" sz="2800" b="1" smtClean="0">
                <a:solidFill>
                  <a:srgbClr val="FFFF00"/>
                </a:solidFill>
              </a:rPr>
              <a:t>其他事項</a:t>
            </a:r>
            <a:r>
              <a:rPr lang="en-US" altLang="zh-TW" sz="2800" b="1" smtClean="0">
                <a:solidFill>
                  <a:srgbClr val="FFFF00"/>
                </a:solidFill>
              </a:rPr>
              <a:t>】【</a:t>
            </a:r>
            <a:r>
              <a:rPr lang="zh-TW" altLang="en-US" sz="2800" b="1" smtClean="0">
                <a:solidFill>
                  <a:srgbClr val="FFFF00"/>
                </a:solidFill>
              </a:rPr>
              <a:t>資料下載區</a:t>
            </a:r>
            <a:r>
              <a:rPr lang="en-US" altLang="zh-TW" sz="2800" b="1" smtClean="0">
                <a:solidFill>
                  <a:srgbClr val="FFFF00"/>
                </a:solidFill>
              </a:rPr>
              <a:t>】</a:t>
            </a:r>
            <a:r>
              <a:rPr lang="zh-TW" altLang="en-US" sz="2800" smtClean="0"/>
              <a:t>參閱所提供各縣市警察局少年隊聯絡電話。</a:t>
            </a:r>
            <a:endParaRPr lang="en-US" altLang="zh-TW" sz="2800" smtClean="0"/>
          </a:p>
          <a:p>
            <a:pPr marL="360363" indent="-360363" eaLnBrk="1" hangingPunct="1">
              <a:lnSpc>
                <a:spcPts val="3600"/>
              </a:lnSpc>
            </a:pPr>
            <a:endParaRPr lang="zh-TW" alt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Effect transition="in" filter="slide(fromBottom)">
                                      <p:cBhvr>
                                        <p:cTn id="7" dur="500"/>
                                        <p:tgtEl>
                                          <p:spTgt spid="393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93219">
                                            <p:txEl>
                                              <p:pRg st="1" end="1"/>
                                            </p:txEl>
                                          </p:spTgt>
                                        </p:tgtEl>
                                        <p:attrNameLst>
                                          <p:attrName>style.visibility</p:attrName>
                                        </p:attrNameLst>
                                      </p:cBhvr>
                                      <p:to>
                                        <p:strVal val="visible"/>
                                      </p:to>
                                    </p:set>
                                    <p:animEffect transition="in" filter="slide(fromBottom)">
                                      <p:cBhvr>
                                        <p:cTn id="12" dur="500"/>
                                        <p:tgtEl>
                                          <p:spTgt spid="393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nchor="ctr"/>
          <a:lstStyle/>
          <a:p>
            <a:pPr eaLnBrk="1" hangingPunct="1"/>
            <a:r>
              <a:rPr lang="zh-TW" altLang="en-US" smtClean="0"/>
              <a:t>行蹤通報小叮嚀</a:t>
            </a:r>
          </a:p>
        </p:txBody>
      </p:sp>
      <p:sp>
        <p:nvSpPr>
          <p:cNvPr id="393219" name="Rectangle 3"/>
          <p:cNvSpPr>
            <a:spLocks noGrp="1" noChangeArrowheads="1"/>
          </p:cNvSpPr>
          <p:nvPr>
            <p:ph idx="4294967295"/>
          </p:nvPr>
        </p:nvSpPr>
        <p:spPr/>
        <p:txBody>
          <a:bodyPr/>
          <a:lstStyle/>
          <a:p>
            <a:pPr marL="360363" indent="-360363" eaLnBrk="1" hangingPunct="1">
              <a:lnSpc>
                <a:spcPts val="3600"/>
              </a:lnSpc>
            </a:pPr>
            <a:r>
              <a:rPr lang="zh-TW" altLang="en-US" sz="2800" dirty="0" smtClean="0">
                <a:latin typeface="標楷體" pitchFamily="65" charset="-120"/>
              </a:rPr>
              <a:t>若學生「仍」未復學，亦需「再次」協請警方協尋時，</a:t>
            </a:r>
            <a:r>
              <a:rPr lang="zh-TW" altLang="en-US" sz="2800" b="1" u="sng" dirty="0" smtClean="0">
                <a:solidFill>
                  <a:srgbClr val="FFFF00"/>
                </a:solidFill>
                <a:latin typeface="標楷體" pitchFamily="65" charset="-120"/>
              </a:rPr>
              <a:t>需進行「再次協尋」資料維護</a:t>
            </a:r>
            <a:r>
              <a:rPr lang="zh-TW" altLang="en-US" sz="2800" dirty="0" smtClean="0">
                <a:latin typeface="標楷體" pitchFamily="65" charset="-120"/>
              </a:rPr>
              <a:t>，才會再次傳送資料至警政單位協尋。</a:t>
            </a:r>
            <a:r>
              <a:rPr lang="zh-TW" altLang="en-US" sz="2800" b="1" dirty="0" smtClean="0">
                <a:solidFill>
                  <a:srgbClr val="FFFF00"/>
                </a:solidFill>
                <a:latin typeface="標楷體" pitchFamily="65" charset="-120"/>
              </a:rPr>
              <a:t>尋獲與再次協尋不可同一天處理</a:t>
            </a:r>
            <a:r>
              <a:rPr lang="zh-TW" altLang="en-US" sz="2800" dirty="0" smtClean="0">
                <a:latin typeface="標楷體" pitchFamily="65" charset="-120"/>
              </a:rPr>
              <a:t>。</a:t>
            </a:r>
          </a:p>
          <a:p>
            <a:pPr marL="360363" indent="-360363" eaLnBrk="1" hangingPunct="1">
              <a:lnSpc>
                <a:spcPts val="3600"/>
              </a:lnSpc>
            </a:pPr>
            <a:r>
              <a:rPr lang="zh-TW" altLang="en-US" sz="2800" dirty="0" smtClean="0">
                <a:latin typeface="標楷體" pitchFamily="65" charset="-120"/>
              </a:rPr>
              <a:t>警政單位尋獲行蹤不明中輟生之「現住地址」，</a:t>
            </a:r>
            <a:r>
              <a:rPr lang="zh-TW" altLang="en-US" sz="2800" dirty="0">
                <a:latin typeface="標楷體" pitchFamily="65" charset="-120"/>
              </a:rPr>
              <a:t>會</a:t>
            </a:r>
            <a:r>
              <a:rPr lang="zh-TW" altLang="en-US" sz="2800" dirty="0" smtClean="0">
                <a:latin typeface="標楷體" pitchFamily="65" charset="-120"/>
              </a:rPr>
              <a:t>回傳中輟通報系統，其資料會</a:t>
            </a:r>
            <a:r>
              <a:rPr lang="zh-TW" altLang="en-US" sz="2800" b="1" dirty="0" smtClean="0">
                <a:solidFill>
                  <a:srgbClr val="FFFF00"/>
                </a:solidFill>
                <a:latin typeface="標楷體" pitchFamily="65" charset="-120"/>
              </a:rPr>
              <a:t>覆蓋至學生基本資料「通訊地址」欄位</a:t>
            </a:r>
            <a:r>
              <a:rPr lang="zh-TW" altLang="en-US" sz="2800" dirty="0" smtClean="0">
                <a:latin typeface="標楷體" pitchFamily="65" charset="-120"/>
              </a:rPr>
              <a:t>。</a:t>
            </a:r>
            <a:endParaRPr lang="zh-TW" altLang="en-US" sz="2800" dirty="0" smtClean="0">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Effect transition="in" filter="slide(fromBottom)">
                                      <p:cBhvr>
                                        <p:cTn id="7" dur="500"/>
                                        <p:tgtEl>
                                          <p:spTgt spid="393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93219">
                                            <p:txEl>
                                              <p:pRg st="1" end="1"/>
                                            </p:txEl>
                                          </p:spTgt>
                                        </p:tgtEl>
                                        <p:attrNameLst>
                                          <p:attrName>style.visibility</p:attrName>
                                        </p:attrNameLst>
                                      </p:cBhvr>
                                      <p:to>
                                        <p:strVal val="visible"/>
                                      </p:to>
                                    </p:set>
                                    <p:animEffect transition="in" filter="slide(fromBottom)">
                                      <p:cBhvr>
                                        <p:cTn id="12" dur="500"/>
                                        <p:tgtEl>
                                          <p:spTgt spid="393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68313" y="333375"/>
            <a:ext cx="8229600" cy="719138"/>
          </a:xfrm>
        </p:spPr>
        <p:txBody>
          <a:bodyPr anchor="ctr"/>
          <a:lstStyle/>
          <a:p>
            <a:pPr eaLnBrk="1" hangingPunct="1"/>
            <a:r>
              <a:rPr lang="zh-TW" altLang="en-US" smtClean="0"/>
              <a:t>尋獲後再失蹤之通報</a:t>
            </a:r>
          </a:p>
        </p:txBody>
      </p:sp>
      <p:sp>
        <p:nvSpPr>
          <p:cNvPr id="377859" name="Rectangle 3"/>
          <p:cNvSpPr>
            <a:spLocks noGrp="1" noChangeArrowheads="1"/>
          </p:cNvSpPr>
          <p:nvPr>
            <p:ph idx="4294967295"/>
          </p:nvPr>
        </p:nvSpPr>
        <p:spPr>
          <a:xfrm>
            <a:off x="1187450" y="981075"/>
            <a:ext cx="6480175" cy="4895850"/>
          </a:xfrm>
        </p:spPr>
        <p:txBody>
          <a:bodyPr/>
          <a:lstStyle/>
          <a:p>
            <a:pPr eaLnBrk="1" hangingPunct="1"/>
            <a:r>
              <a:rPr lang="zh-TW" altLang="en-US" smtClean="0">
                <a:latin typeface="標楷體" pitchFamily="65" charset="-120"/>
              </a:rPr>
              <a:t>至</a:t>
            </a:r>
            <a:r>
              <a:rPr lang="en-US" altLang="zh-TW" smtClean="0">
                <a:latin typeface="標楷體" pitchFamily="65" charset="-120"/>
              </a:rPr>
              <a:t>https://www.mlss.edu.tw/</a:t>
            </a:r>
            <a:r>
              <a:rPr lang="zh-TW" altLang="en-US" smtClean="0">
                <a:latin typeface="標楷體" pitchFamily="65" charset="-120"/>
              </a:rPr>
              <a:t>尋獲復學資料維護 </a:t>
            </a:r>
          </a:p>
          <a:p>
            <a:pPr eaLnBrk="1" hangingPunct="1"/>
            <a:r>
              <a:rPr lang="zh-TW" altLang="en-US" smtClean="0">
                <a:latin typeface="標楷體" pitchFamily="65" charset="-120"/>
              </a:rPr>
              <a:t>輸入學生身分證字號 或</a:t>
            </a:r>
            <a:r>
              <a:rPr lang="en-US" altLang="zh-TW" smtClean="0">
                <a:latin typeface="標楷體" pitchFamily="65" charset="-120"/>
              </a:rPr>
              <a:t>/</a:t>
            </a:r>
            <a:r>
              <a:rPr lang="zh-TW" altLang="en-US" smtClean="0">
                <a:latin typeface="標楷體" pitchFamily="65" charset="-120"/>
              </a:rPr>
              <a:t>及 姓名後，點選</a:t>
            </a:r>
            <a:r>
              <a:rPr lang="en-US" altLang="zh-TW" smtClean="0">
                <a:latin typeface="標楷體" pitchFamily="65" charset="-120"/>
              </a:rPr>
              <a:t>『</a:t>
            </a:r>
            <a:r>
              <a:rPr lang="zh-TW" altLang="en-US" smtClean="0">
                <a:latin typeface="標楷體" pitchFamily="65" charset="-120"/>
              </a:rPr>
              <a:t>維護</a:t>
            </a:r>
            <a:r>
              <a:rPr lang="en-US" altLang="zh-TW" smtClean="0">
                <a:latin typeface="標楷體" pitchFamily="65" charset="-120"/>
              </a:rPr>
              <a:t>』</a:t>
            </a:r>
            <a:r>
              <a:rPr lang="zh-TW" altLang="en-US" smtClean="0">
                <a:latin typeface="標楷體" pitchFamily="65" charset="-120"/>
              </a:rPr>
              <a:t>。</a:t>
            </a:r>
          </a:p>
          <a:p>
            <a:pPr eaLnBrk="1" hangingPunct="1"/>
            <a:r>
              <a:rPr lang="zh-TW" altLang="en-US" smtClean="0">
                <a:latin typeface="標楷體" pitchFamily="65" charset="-120"/>
              </a:rPr>
              <a:t>勾選「</a:t>
            </a:r>
            <a:r>
              <a:rPr lang="zh-TW" altLang="en-US" b="1" smtClean="0">
                <a:solidFill>
                  <a:srgbClr val="FFFF00"/>
                </a:solidFill>
                <a:latin typeface="標楷體" pitchFamily="65" charset="-120"/>
              </a:rPr>
              <a:t>再次協尋</a:t>
            </a:r>
            <a:r>
              <a:rPr lang="zh-TW" altLang="en-US" smtClean="0">
                <a:latin typeface="標楷體" pitchFamily="65" charset="-120"/>
              </a:rPr>
              <a:t>」並</a:t>
            </a:r>
            <a:r>
              <a:rPr lang="zh-TW" altLang="en-US" b="1" smtClean="0">
                <a:solidFill>
                  <a:srgbClr val="FFFF00"/>
                </a:solidFill>
                <a:latin typeface="標楷體" pitchFamily="65" charset="-120"/>
              </a:rPr>
              <a:t>輸入家訪相關資料</a:t>
            </a:r>
          </a:p>
          <a:p>
            <a:pPr eaLnBrk="1" hangingPunct="1"/>
            <a:r>
              <a:rPr lang="zh-TW" altLang="en-US" smtClean="0">
                <a:latin typeface="標楷體" pitchFamily="65" charset="-120"/>
              </a:rPr>
              <a:t>點選</a:t>
            </a:r>
            <a:r>
              <a:rPr lang="zh-TW" altLang="en-US" u="sng" smtClean="0">
                <a:latin typeface="標楷體" pitchFamily="65" charset="-120"/>
              </a:rPr>
              <a:t>「確認修正」</a:t>
            </a:r>
          </a:p>
          <a:p>
            <a:pPr eaLnBrk="1" hangingPunct="1">
              <a:buFontTx/>
              <a:buNone/>
            </a:pPr>
            <a:r>
              <a:rPr lang="zh-TW" altLang="en-US" b="1" smtClean="0">
                <a:solidFill>
                  <a:srgbClr val="FFFF66"/>
                </a:solidFill>
                <a:latin typeface="標楷體" pitchFamily="65" charset="-120"/>
              </a:rPr>
              <a:t>＊學生尋獲通報與再次協尋通報</a:t>
            </a:r>
          </a:p>
          <a:p>
            <a:pPr eaLnBrk="1" hangingPunct="1">
              <a:buFontTx/>
              <a:buNone/>
            </a:pPr>
            <a:r>
              <a:rPr lang="zh-TW" altLang="en-US" b="1" smtClean="0">
                <a:solidFill>
                  <a:srgbClr val="FFFF66"/>
                </a:solidFill>
                <a:latin typeface="標楷體" pitchFamily="65" charset="-120"/>
              </a:rPr>
              <a:t>  </a:t>
            </a:r>
            <a:r>
              <a:rPr lang="zh-TW" altLang="en-US" sz="3600" b="1" u="sng" smtClean="0">
                <a:solidFill>
                  <a:srgbClr val="FFFF00"/>
                </a:solidFill>
                <a:latin typeface="標楷體" pitchFamily="65" charset="-120"/>
              </a:rPr>
              <a:t>不可在同一天</a:t>
            </a:r>
            <a:r>
              <a:rPr lang="zh-TW" altLang="en-US" b="1" u="sng" smtClean="0">
                <a:solidFill>
                  <a:srgbClr val="FFFF00"/>
                </a:solidFill>
                <a:latin typeface="標楷體" pitchFamily="65" charset="-120"/>
              </a:rPr>
              <a:t>！</a:t>
            </a:r>
          </a:p>
        </p:txBody>
      </p:sp>
      <p:sp>
        <p:nvSpPr>
          <p:cNvPr id="45062" name="Rectangle 6"/>
          <p:cNvSpPr>
            <a:spLocks noChangeArrowheads="1"/>
          </p:cNvSpPr>
          <p:nvPr/>
        </p:nvSpPr>
        <p:spPr bwMode="auto">
          <a:xfrm>
            <a:off x="1692275" y="5516563"/>
            <a:ext cx="3167063" cy="504825"/>
          </a:xfrm>
          <a:prstGeom prst="rect">
            <a:avLst/>
          </a:prstGeom>
          <a:noFill/>
          <a:ln w="12700">
            <a:solidFill>
              <a:srgbClr val="FFFF00"/>
            </a:solidFill>
            <a:miter lim="800000"/>
            <a:headEnd/>
            <a:tailEnd/>
          </a:ln>
          <a:effectLst>
            <a:prstShdw prst="shdw17" dist="17961" dir="2700000">
              <a:srgbClr val="999900"/>
            </a:prst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slide(fromBottom)">
                                      <p:cBhvr>
                                        <p:cTn id="7" dur="500"/>
                                        <p:tgtEl>
                                          <p:spTgt spid="377859">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77859">
                                            <p:txEl>
                                              <p:pRg st="1" end="1"/>
                                            </p:txEl>
                                          </p:spTgt>
                                        </p:tgtEl>
                                        <p:attrNameLst>
                                          <p:attrName>style.visibility</p:attrName>
                                        </p:attrNameLst>
                                      </p:cBhvr>
                                      <p:to>
                                        <p:strVal val="visible"/>
                                      </p:to>
                                    </p:set>
                                    <p:animEffect transition="in" filter="slide(fromBottom)">
                                      <p:cBhvr>
                                        <p:cTn id="11" dur="500"/>
                                        <p:tgtEl>
                                          <p:spTgt spid="377859">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377859">
                                            <p:txEl>
                                              <p:pRg st="2" end="2"/>
                                            </p:txEl>
                                          </p:spTgt>
                                        </p:tgtEl>
                                        <p:attrNameLst>
                                          <p:attrName>style.visibility</p:attrName>
                                        </p:attrNameLst>
                                      </p:cBhvr>
                                      <p:to>
                                        <p:strVal val="visible"/>
                                      </p:to>
                                    </p:set>
                                    <p:animEffect transition="in" filter="slide(fromBottom)">
                                      <p:cBhvr>
                                        <p:cTn id="15" dur="500"/>
                                        <p:tgtEl>
                                          <p:spTgt spid="377859">
                                            <p:txEl>
                                              <p:pRg st="2" end="2"/>
                                            </p:txEl>
                                          </p:spTgt>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377859">
                                            <p:txEl>
                                              <p:pRg st="3" end="3"/>
                                            </p:txEl>
                                          </p:spTgt>
                                        </p:tgtEl>
                                        <p:attrNameLst>
                                          <p:attrName>style.visibility</p:attrName>
                                        </p:attrNameLst>
                                      </p:cBhvr>
                                      <p:to>
                                        <p:strVal val="visible"/>
                                      </p:to>
                                    </p:set>
                                    <p:animEffect transition="in" filter="slide(fromBottom)">
                                      <p:cBhvr>
                                        <p:cTn id="19" dur="500"/>
                                        <p:tgtEl>
                                          <p:spTgt spid="377859">
                                            <p:txEl>
                                              <p:pRg st="3" end="3"/>
                                            </p:txEl>
                                          </p:spTgt>
                                        </p:tgtEl>
                                      </p:cBhvr>
                                    </p:animEffect>
                                  </p:childTnLst>
                                </p:cTn>
                              </p:par>
                            </p:childTnLst>
                          </p:cTn>
                        </p:par>
                        <p:par>
                          <p:cTn id="20" fill="hold" nodeType="afterGroup">
                            <p:stCondLst>
                              <p:cond delay="2000"/>
                            </p:stCondLst>
                            <p:childTnLst>
                              <p:par>
                                <p:cTn id="21" presetID="12" presetClass="entr" presetSubtype="4" fill="hold" nodeType="afterEffect">
                                  <p:stCondLst>
                                    <p:cond delay="0"/>
                                  </p:stCondLst>
                                  <p:childTnLst>
                                    <p:set>
                                      <p:cBhvr>
                                        <p:cTn id="22" dur="1" fill="hold">
                                          <p:stCondLst>
                                            <p:cond delay="0"/>
                                          </p:stCondLst>
                                        </p:cTn>
                                        <p:tgtEl>
                                          <p:spTgt spid="377859">
                                            <p:txEl>
                                              <p:pRg st="4" end="4"/>
                                            </p:txEl>
                                          </p:spTgt>
                                        </p:tgtEl>
                                        <p:attrNameLst>
                                          <p:attrName>style.visibility</p:attrName>
                                        </p:attrNameLst>
                                      </p:cBhvr>
                                      <p:to>
                                        <p:strVal val="visible"/>
                                      </p:to>
                                    </p:set>
                                    <p:animEffect transition="in" filter="slide(fromBottom)">
                                      <p:cBhvr>
                                        <p:cTn id="23" dur="500"/>
                                        <p:tgtEl>
                                          <p:spTgt spid="377859">
                                            <p:txEl>
                                              <p:pRg st="4" end="4"/>
                                            </p:txEl>
                                          </p:spTgt>
                                        </p:tgtEl>
                                      </p:cBhvr>
                                    </p:animEffect>
                                  </p:childTnLst>
                                </p:cTn>
                              </p:par>
                            </p:childTnLst>
                          </p:cTn>
                        </p:par>
                        <p:par>
                          <p:cTn id="24" fill="hold" nodeType="afterGroup">
                            <p:stCondLst>
                              <p:cond delay="2500"/>
                            </p:stCondLst>
                            <p:childTnLst>
                              <p:par>
                                <p:cTn id="25" presetID="12" presetClass="entr" presetSubtype="4" fill="hold" nodeType="afterEffect">
                                  <p:stCondLst>
                                    <p:cond delay="0"/>
                                  </p:stCondLst>
                                  <p:childTnLst>
                                    <p:set>
                                      <p:cBhvr>
                                        <p:cTn id="26" dur="1" fill="hold">
                                          <p:stCondLst>
                                            <p:cond delay="0"/>
                                          </p:stCondLst>
                                        </p:cTn>
                                        <p:tgtEl>
                                          <p:spTgt spid="377859">
                                            <p:txEl>
                                              <p:pRg st="5" end="5"/>
                                            </p:txEl>
                                          </p:spTgt>
                                        </p:tgtEl>
                                        <p:attrNameLst>
                                          <p:attrName>style.visibility</p:attrName>
                                        </p:attrNameLst>
                                      </p:cBhvr>
                                      <p:to>
                                        <p:strVal val="visible"/>
                                      </p:to>
                                    </p:set>
                                    <p:animEffect transition="in" filter="slide(fromBottom)">
                                      <p:cBhvr>
                                        <p:cTn id="27" dur="500"/>
                                        <p:tgtEl>
                                          <p:spTgt spid="377859">
                                            <p:txEl>
                                              <p:pRg st="5" end="5"/>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45062"/>
                                        </p:tgtEl>
                                        <p:attrNameLst>
                                          <p:attrName>style.visibility</p:attrName>
                                        </p:attrNameLst>
                                      </p:cBhvr>
                                      <p:to>
                                        <p:strVal val="visible"/>
                                      </p:to>
                                    </p:set>
                                    <p:animEffect transition="in" filter="slide(fromBottom)">
                                      <p:cBhvr>
                                        <p:cTn id="30"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8"/>
          <p:cNvSpPr txBox="1">
            <a:spLocks noChangeArrowheads="1"/>
          </p:cNvSpPr>
          <p:nvPr/>
        </p:nvSpPr>
        <p:spPr bwMode="auto">
          <a:xfrm>
            <a:off x="1403350" y="5229225"/>
            <a:ext cx="532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spcBef>
                <a:spcPct val="50000"/>
              </a:spcBef>
            </a:pPr>
            <a:r>
              <a:rPr lang="zh-TW" altLang="en-US" sz="2400" b="1" u="sng">
                <a:latin typeface="Arial" pitchFamily="34" charset="0"/>
                <a:ea typeface="標楷體" pitchFamily="65" charset="-120"/>
              </a:rPr>
              <a:t>資料將再次送至警政署電腦系統</a:t>
            </a:r>
            <a:r>
              <a:rPr lang="zh-TW" altLang="en-US">
                <a:latin typeface="Arial" pitchFamily="34" charset="0"/>
                <a:ea typeface="標楷體" pitchFamily="65" charset="-120"/>
              </a:rPr>
              <a:t> </a:t>
            </a:r>
          </a:p>
        </p:txBody>
      </p:sp>
      <p:pic>
        <p:nvPicPr>
          <p:cNvPr id="54275" name="Picture 22" descr="再次協尋"/>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85813" y="500063"/>
            <a:ext cx="7343775" cy="4525962"/>
          </a:xfrm>
          <a:noFill/>
        </p:spPr>
      </p:pic>
      <p:sp>
        <p:nvSpPr>
          <p:cNvPr id="54276" name="Oval 26"/>
          <p:cNvSpPr>
            <a:spLocks noChangeArrowheads="1"/>
          </p:cNvSpPr>
          <p:nvPr/>
        </p:nvSpPr>
        <p:spPr bwMode="auto">
          <a:xfrm>
            <a:off x="1571625" y="2286000"/>
            <a:ext cx="865188" cy="3587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54277" name="Oval 27"/>
          <p:cNvSpPr>
            <a:spLocks noChangeArrowheads="1"/>
          </p:cNvSpPr>
          <p:nvPr/>
        </p:nvSpPr>
        <p:spPr bwMode="auto">
          <a:xfrm>
            <a:off x="684213" y="5661025"/>
            <a:ext cx="647700"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nvGrpSpPr>
          <p:cNvPr id="54278" name="群組 9"/>
          <p:cNvGrpSpPr>
            <a:grpSpLocks/>
          </p:cNvGrpSpPr>
          <p:nvPr/>
        </p:nvGrpSpPr>
        <p:grpSpPr bwMode="auto">
          <a:xfrm>
            <a:off x="1500188" y="2214563"/>
            <a:ext cx="4629150" cy="1857375"/>
            <a:chOff x="1500166" y="2214554"/>
            <a:chExt cx="4629176" cy="1857384"/>
          </a:xfrm>
        </p:grpSpPr>
        <p:sp>
          <p:nvSpPr>
            <p:cNvPr id="54283" name="Oval 28"/>
            <p:cNvSpPr>
              <a:spLocks noChangeArrowheads="1"/>
            </p:cNvSpPr>
            <p:nvPr/>
          </p:nvSpPr>
          <p:spPr bwMode="auto">
            <a:xfrm>
              <a:off x="1500166" y="2214554"/>
              <a:ext cx="1079500" cy="3587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54284" name="Oval 29"/>
            <p:cNvSpPr>
              <a:spLocks noChangeArrowheads="1"/>
            </p:cNvSpPr>
            <p:nvPr/>
          </p:nvSpPr>
          <p:spPr bwMode="auto">
            <a:xfrm>
              <a:off x="1857356" y="2571744"/>
              <a:ext cx="2016125" cy="71914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54285" name="Oval 30"/>
            <p:cNvSpPr>
              <a:spLocks noChangeArrowheads="1"/>
            </p:cNvSpPr>
            <p:nvPr/>
          </p:nvSpPr>
          <p:spPr bwMode="auto">
            <a:xfrm>
              <a:off x="5143504" y="2571744"/>
              <a:ext cx="985838" cy="3603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54286" name="Oval 31"/>
            <p:cNvSpPr>
              <a:spLocks noChangeArrowheads="1"/>
            </p:cNvSpPr>
            <p:nvPr/>
          </p:nvSpPr>
          <p:spPr bwMode="auto">
            <a:xfrm>
              <a:off x="3286116" y="3500438"/>
              <a:ext cx="914400" cy="5715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grpSp>
      <p:grpSp>
        <p:nvGrpSpPr>
          <p:cNvPr id="54279" name="Group 15"/>
          <p:cNvGrpSpPr>
            <a:grpSpLocks/>
          </p:cNvGrpSpPr>
          <p:nvPr/>
        </p:nvGrpSpPr>
        <p:grpSpPr bwMode="auto">
          <a:xfrm>
            <a:off x="6084888" y="3141663"/>
            <a:ext cx="2879725" cy="1008062"/>
            <a:chOff x="3833" y="1979"/>
            <a:chExt cx="1814" cy="635"/>
          </a:xfrm>
        </p:grpSpPr>
        <p:sp>
          <p:nvSpPr>
            <p:cNvPr id="54281" name="AutoShape 12"/>
            <p:cNvSpPr>
              <a:spLocks noChangeArrowheads="1"/>
            </p:cNvSpPr>
            <p:nvPr/>
          </p:nvSpPr>
          <p:spPr bwMode="auto">
            <a:xfrm>
              <a:off x="3833" y="1979"/>
              <a:ext cx="1814" cy="635"/>
            </a:xfrm>
            <a:prstGeom prst="roundRect">
              <a:avLst>
                <a:gd name="adj" fmla="val 16667"/>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pic>
          <p:nvPicPr>
            <p:cNvPr id="5428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 y="2069"/>
              <a:ext cx="1608"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80" name="Line 14"/>
          <p:cNvSpPr>
            <a:spLocks noChangeShapeType="1"/>
          </p:cNvSpPr>
          <p:nvPr/>
        </p:nvSpPr>
        <p:spPr bwMode="auto">
          <a:xfrm>
            <a:off x="6084888" y="2852738"/>
            <a:ext cx="71437" cy="288925"/>
          </a:xfrm>
          <a:prstGeom prst="line">
            <a:avLst/>
          </a:prstGeom>
          <a:noFill/>
          <a:ln w="25400">
            <a:solidFill>
              <a:srgbClr val="FF0000"/>
            </a:solidFill>
            <a:round/>
            <a:headEn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gray">
          <a:xfrm rot="5400000">
            <a:off x="1543051" y="14335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5" name="AutoShape 4"/>
          <p:cNvSpPr>
            <a:spLocks noChangeArrowheads="1"/>
          </p:cNvSpPr>
          <p:nvPr/>
        </p:nvSpPr>
        <p:spPr bwMode="gray">
          <a:xfrm rot="5400000">
            <a:off x="1543051" y="23669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6" name="AutoShape 5"/>
          <p:cNvSpPr>
            <a:spLocks noChangeArrowheads="1"/>
          </p:cNvSpPr>
          <p:nvPr/>
        </p:nvSpPr>
        <p:spPr bwMode="gray">
          <a:xfrm rot="5400000">
            <a:off x="1543051" y="33004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1" name="AutoShape 7"/>
          <p:cNvSpPr>
            <a:spLocks noChangeArrowheads="1"/>
          </p:cNvSpPr>
          <p:nvPr/>
        </p:nvSpPr>
        <p:spPr bwMode="gray">
          <a:xfrm>
            <a:off x="2124075" y="1196975"/>
            <a:ext cx="5110163" cy="731838"/>
          </a:xfrm>
          <a:prstGeom prst="roundRect">
            <a:avLst>
              <a:gd name="adj" fmla="val 7093"/>
            </a:avLst>
          </a:prstGeom>
          <a:solidFill>
            <a:srgbClr val="D97300"/>
          </a:solidFill>
          <a:ln w="25400" algn="ctr">
            <a:noFill/>
            <a:round/>
            <a:headEnd/>
            <a:tailEnd/>
          </a:ln>
          <a:effectLst>
            <a:prstShdw prst="shdw17" dist="17961" dir="2700000">
              <a:srgbClr val="D97300">
                <a:gamma/>
                <a:shade val="60000"/>
                <a:invGamma/>
              </a:srgbClr>
            </a:prstShdw>
          </a:effectLst>
        </p:spPr>
        <p:txBody>
          <a:bodyPr lIns="45720" tIns="44450" rIns="45720" bIns="44450" anchor="ctr" anchorCtr="1"/>
          <a:lstStyle/>
          <a:p>
            <a:pP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思考</a:t>
            </a:r>
            <a:r>
              <a:rPr lang="zh-TW" altLang="en-US" sz="2800" dirty="0">
                <a:latin typeface="標楷體" pitchFamily="65" charset="-120"/>
                <a:ea typeface="標楷體" pitchFamily="65" charset="-120"/>
              </a:rPr>
              <a:t>─為什麼要進行通報</a:t>
            </a:r>
            <a:endParaRPr kumimoji="0" lang="zh-TW" altLang="zh-TW" sz="2800" b="1" dirty="0">
              <a:solidFill>
                <a:srgbClr val="FFFFFF"/>
              </a:solidFill>
              <a:latin typeface="標楷體" pitchFamily="65" charset="-120"/>
              <a:ea typeface="標楷體" pitchFamily="65" charset="-120"/>
            </a:endParaRPr>
          </a:p>
        </p:txBody>
      </p:sp>
      <p:sp>
        <p:nvSpPr>
          <p:cNvPr id="12" name="AutoShape 8"/>
          <p:cNvSpPr>
            <a:spLocks noChangeArrowheads="1"/>
          </p:cNvSpPr>
          <p:nvPr/>
        </p:nvSpPr>
        <p:spPr bwMode="gray">
          <a:xfrm>
            <a:off x="2114550" y="2130425"/>
            <a:ext cx="5110163" cy="731838"/>
          </a:xfrm>
          <a:prstGeom prst="roundRect">
            <a:avLst>
              <a:gd name="adj" fmla="val 7093"/>
            </a:avLst>
          </a:prstGeom>
          <a:solidFill>
            <a:srgbClr val="E0AD12"/>
          </a:solidFill>
          <a:ln w="25400" algn="ctr">
            <a:noFill/>
            <a:round/>
            <a:headEnd/>
            <a:tailEnd/>
          </a:ln>
          <a:effectLst>
            <a:prstShdw prst="shdw17" dist="17961" dir="2700000">
              <a:srgbClr val="E0AD12">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了解</a:t>
            </a:r>
            <a:r>
              <a:rPr lang="zh-TW" altLang="en-US" sz="2800" dirty="0">
                <a:latin typeface="標楷體" pitchFamily="65" charset="-120"/>
                <a:ea typeface="標楷體" pitchFamily="65" charset="-120"/>
              </a:rPr>
              <a:t>─中輟及尋獲通報流程 </a:t>
            </a:r>
            <a:endParaRPr kumimoji="0" lang="zh-TW" altLang="zh-TW" sz="2800" b="1" dirty="0">
              <a:solidFill>
                <a:srgbClr val="FFFFFF"/>
              </a:solidFill>
              <a:latin typeface="標楷體" pitchFamily="65" charset="-120"/>
              <a:ea typeface="標楷體" pitchFamily="65" charset="-120"/>
            </a:endParaRPr>
          </a:p>
        </p:txBody>
      </p:sp>
      <p:sp>
        <p:nvSpPr>
          <p:cNvPr id="13" name="AutoShape 9"/>
          <p:cNvSpPr>
            <a:spLocks noChangeArrowheads="1"/>
          </p:cNvSpPr>
          <p:nvPr/>
        </p:nvSpPr>
        <p:spPr bwMode="gray">
          <a:xfrm>
            <a:off x="2114550" y="3063875"/>
            <a:ext cx="5110163" cy="731838"/>
          </a:xfrm>
          <a:prstGeom prst="roundRect">
            <a:avLst>
              <a:gd name="adj" fmla="val 7093"/>
            </a:avLst>
          </a:prstGeom>
          <a:solidFill>
            <a:srgbClr val="92D050"/>
          </a:solidFill>
          <a:ln w="25400" algn="ctr">
            <a:noFill/>
            <a:round/>
            <a:headEnd/>
            <a:tailEnd/>
          </a:ln>
          <a:effectLst>
            <a:prstShdw prst="shdw17" dist="17961" dir="2700000">
              <a:srgbClr val="A1A64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釐清</a:t>
            </a:r>
            <a:r>
              <a:rPr lang="zh-TW" altLang="en-US" sz="2800" dirty="0">
                <a:latin typeface="標楷體" pitchFamily="65" charset="-120"/>
                <a:ea typeface="標楷體" pitchFamily="65" charset="-120"/>
              </a:rPr>
              <a:t>─中輟生類別與通報</a:t>
            </a:r>
            <a:endParaRPr kumimoji="0" lang="zh-TW" altLang="zh-TW" sz="2800" b="1" dirty="0">
              <a:solidFill>
                <a:srgbClr val="FFFFFF"/>
              </a:solidFill>
              <a:latin typeface="標楷體" pitchFamily="65" charset="-120"/>
              <a:ea typeface="標楷體" pitchFamily="65" charset="-120"/>
            </a:endParaRPr>
          </a:p>
        </p:txBody>
      </p:sp>
      <p:sp>
        <p:nvSpPr>
          <p:cNvPr id="15" name="AutoShape 11"/>
          <p:cNvSpPr>
            <a:spLocks noChangeArrowheads="1"/>
          </p:cNvSpPr>
          <p:nvPr/>
        </p:nvSpPr>
        <p:spPr bwMode="gray">
          <a:xfrm>
            <a:off x="2114550" y="3997325"/>
            <a:ext cx="5110163" cy="731838"/>
          </a:xfrm>
          <a:prstGeom prst="roundRect">
            <a:avLst>
              <a:gd name="adj" fmla="val 7093"/>
            </a:avLst>
          </a:prstGeom>
          <a:solidFill>
            <a:schemeClr val="accent1">
              <a:lumMod val="75000"/>
            </a:schemeClr>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後續</a:t>
            </a:r>
            <a:r>
              <a:rPr lang="zh-TW" altLang="en-US" sz="2800" dirty="0" smtClean="0">
                <a:latin typeface="標楷體" pitchFamily="65" charset="-120"/>
                <a:ea typeface="標楷體" pitchFamily="65" charset="-120"/>
              </a:rPr>
              <a:t>─復學</a:t>
            </a:r>
            <a:r>
              <a:rPr lang="zh-TW" altLang="en-US" sz="2800" dirty="0">
                <a:latin typeface="標楷體" pitchFamily="65" charset="-120"/>
                <a:ea typeface="標楷體" pitchFamily="65" charset="-120"/>
              </a:rPr>
              <a:t>通報</a:t>
            </a:r>
            <a:endParaRPr kumimoji="0" lang="zh-TW" altLang="zh-TW" sz="2800" b="1" dirty="0">
              <a:solidFill>
                <a:srgbClr val="FFFFFF"/>
              </a:solidFill>
              <a:latin typeface="標楷體" pitchFamily="65" charset="-120"/>
              <a:ea typeface="標楷體" pitchFamily="65" charset="-120"/>
            </a:endParaRPr>
          </a:p>
        </p:txBody>
      </p:sp>
      <p:sp>
        <p:nvSpPr>
          <p:cNvPr id="8201" name="AutoShape 12"/>
          <p:cNvSpPr>
            <a:spLocks noChangeArrowheads="1"/>
          </p:cNvSpPr>
          <p:nvPr/>
        </p:nvSpPr>
        <p:spPr bwMode="gray">
          <a:xfrm rot="5400000">
            <a:off x="1543051" y="42338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0" name="AutoShape 11"/>
          <p:cNvSpPr>
            <a:spLocks noChangeArrowheads="1"/>
          </p:cNvSpPr>
          <p:nvPr/>
        </p:nvSpPr>
        <p:spPr bwMode="gray">
          <a:xfrm>
            <a:off x="2084389" y="5085184"/>
            <a:ext cx="5110163" cy="731838"/>
          </a:xfrm>
          <a:prstGeom prst="roundRect">
            <a:avLst>
              <a:gd name="adj" fmla="val 7093"/>
            </a:avLst>
          </a:prstGeom>
          <a:solidFill>
            <a:srgbClr val="CC00FF"/>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kumimoji="0" lang="zh-TW" altLang="en-US" sz="2800" b="1" dirty="0" smtClean="0">
                <a:solidFill>
                  <a:srgbClr val="FFFFFF"/>
                </a:solidFill>
                <a:latin typeface="標楷體" pitchFamily="65" charset="-120"/>
                <a:ea typeface="標楷體" pitchFamily="65" charset="-120"/>
              </a:rPr>
              <a:t>通報小叮嚀</a:t>
            </a:r>
            <a:endParaRPr kumimoji="0" lang="zh-TW" altLang="zh-TW" sz="2800" b="1" dirty="0">
              <a:solidFill>
                <a:srgbClr val="FFFFFF"/>
              </a:solidFill>
              <a:latin typeface="標楷體" pitchFamily="65" charset="-120"/>
              <a:ea typeface="標楷體" pitchFamily="65" charset="-120"/>
            </a:endParaRPr>
          </a:p>
        </p:txBody>
      </p:sp>
      <p:sp>
        <p:nvSpPr>
          <p:cNvPr id="14" name="AutoShape 12"/>
          <p:cNvSpPr>
            <a:spLocks noChangeArrowheads="1"/>
          </p:cNvSpPr>
          <p:nvPr/>
        </p:nvSpPr>
        <p:spPr bwMode="gray">
          <a:xfrm rot="5400000">
            <a:off x="1512890" y="5321721"/>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Tree>
    <p:extLst>
      <p:ext uri="{BB962C8B-B14F-4D97-AF65-F5344CB8AC3E}">
        <p14:creationId xmlns:p14="http://schemas.microsoft.com/office/powerpoint/2010/main" val="1915234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195"/>
                                        </p:tgtEl>
                                      </p:cBhvr>
                                    </p:animEffect>
                                    <p:anim calcmode="lin" valueType="num">
                                      <p:cBhvr>
                                        <p:cTn id="12" dur="1000"/>
                                        <p:tgtEl>
                                          <p:spTgt spid="8195"/>
                                        </p:tgtEl>
                                        <p:attrNameLst>
                                          <p:attrName>ppt_x</p:attrName>
                                        </p:attrNameLst>
                                      </p:cBhvr>
                                      <p:tavLst>
                                        <p:tav tm="0">
                                          <p:val>
                                            <p:strVal val="ppt_x"/>
                                          </p:val>
                                        </p:tav>
                                        <p:tav tm="100000">
                                          <p:val>
                                            <p:strVal val="ppt_x"/>
                                          </p:val>
                                        </p:tav>
                                      </p:tavLst>
                                    </p:anim>
                                    <p:anim calcmode="lin" valueType="num">
                                      <p:cBhvr>
                                        <p:cTn id="13" dur="1000"/>
                                        <p:tgtEl>
                                          <p:spTgt spid="8195"/>
                                        </p:tgtEl>
                                        <p:attrNameLst>
                                          <p:attrName>ppt_y</p:attrName>
                                        </p:attrNameLst>
                                      </p:cBhvr>
                                      <p:tavLst>
                                        <p:tav tm="0">
                                          <p:val>
                                            <p:strVal val="ppt_y"/>
                                          </p:val>
                                        </p:tav>
                                        <p:tav tm="100000">
                                          <p:val>
                                            <p:strVal val="ppt_y+.1"/>
                                          </p:val>
                                        </p:tav>
                                      </p:tavLst>
                                    </p:anim>
                                    <p:set>
                                      <p:cBhvr>
                                        <p:cTn id="14" dur="1" fill="hold">
                                          <p:stCondLst>
                                            <p:cond delay="999"/>
                                          </p:stCondLst>
                                        </p:cTn>
                                        <p:tgtEl>
                                          <p:spTgt spid="8195"/>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0"/>
                                        <p:tgtEl>
                                          <p:spTgt spid="11"/>
                                        </p:tgtEl>
                                        <p:attrNameLst>
                                          <p:attrName>ppt_y</p:attrName>
                                        </p:attrNameLst>
                                      </p:cBhvr>
                                      <p:tavLst>
                                        <p:tav tm="0">
                                          <p:val>
                                            <p:strVal val="ppt_y"/>
                                          </p:val>
                                        </p:tav>
                                        <p:tav tm="100000">
                                          <p:val>
                                            <p:strVal val="ppt_y+.1"/>
                                          </p:val>
                                        </p:tav>
                                      </p:tavLst>
                                    </p:anim>
                                    <p:set>
                                      <p:cBhvr>
                                        <p:cTn id="19" dur="1" fill="hold">
                                          <p:stCondLst>
                                            <p:cond delay="999"/>
                                          </p:stCondLst>
                                        </p:cTn>
                                        <p:tgtEl>
                                          <p:spTgt spid="11"/>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8194"/>
                                        </p:tgtEl>
                                      </p:cBhvr>
                                    </p:animEffect>
                                    <p:anim calcmode="lin" valueType="num">
                                      <p:cBhvr>
                                        <p:cTn id="22" dur="1000"/>
                                        <p:tgtEl>
                                          <p:spTgt spid="8194"/>
                                        </p:tgtEl>
                                        <p:attrNameLst>
                                          <p:attrName>ppt_x</p:attrName>
                                        </p:attrNameLst>
                                      </p:cBhvr>
                                      <p:tavLst>
                                        <p:tav tm="0">
                                          <p:val>
                                            <p:strVal val="ppt_x"/>
                                          </p:val>
                                        </p:tav>
                                        <p:tav tm="100000">
                                          <p:val>
                                            <p:strVal val="ppt_x"/>
                                          </p:val>
                                        </p:tav>
                                      </p:tavLst>
                                    </p:anim>
                                    <p:anim calcmode="lin" valueType="num">
                                      <p:cBhvr>
                                        <p:cTn id="23" dur="1000"/>
                                        <p:tgtEl>
                                          <p:spTgt spid="8194"/>
                                        </p:tgtEl>
                                        <p:attrNameLst>
                                          <p:attrName>ppt_y</p:attrName>
                                        </p:attrNameLst>
                                      </p:cBhvr>
                                      <p:tavLst>
                                        <p:tav tm="0">
                                          <p:val>
                                            <p:strVal val="ppt_y"/>
                                          </p:val>
                                        </p:tav>
                                        <p:tav tm="100000">
                                          <p:val>
                                            <p:strVal val="ppt_y+.1"/>
                                          </p:val>
                                        </p:tav>
                                      </p:tavLst>
                                    </p:anim>
                                    <p:set>
                                      <p:cBhvr>
                                        <p:cTn id="24" dur="1" fill="hold">
                                          <p:stCondLst>
                                            <p:cond delay="999"/>
                                          </p:stCondLst>
                                        </p:cTn>
                                        <p:tgtEl>
                                          <p:spTgt spid="8194"/>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5"/>
                                        </p:tgtEl>
                                      </p:cBhvr>
                                    </p:animEffect>
                                    <p:anim calcmode="lin" valueType="num">
                                      <p:cBhvr>
                                        <p:cTn id="27" dur="1000"/>
                                        <p:tgtEl>
                                          <p:spTgt spid="15"/>
                                        </p:tgtEl>
                                        <p:attrNameLst>
                                          <p:attrName>ppt_x</p:attrName>
                                        </p:attrNameLst>
                                      </p:cBhvr>
                                      <p:tavLst>
                                        <p:tav tm="0">
                                          <p:val>
                                            <p:strVal val="ppt_x"/>
                                          </p:val>
                                        </p:tav>
                                        <p:tav tm="100000">
                                          <p:val>
                                            <p:strVal val="ppt_x"/>
                                          </p:val>
                                        </p:tav>
                                      </p:tavLst>
                                    </p:anim>
                                    <p:anim calcmode="lin" valueType="num">
                                      <p:cBhvr>
                                        <p:cTn id="28" dur="1000"/>
                                        <p:tgtEl>
                                          <p:spTgt spid="15"/>
                                        </p:tgtEl>
                                        <p:attrNameLst>
                                          <p:attrName>ppt_y</p:attrName>
                                        </p:attrNameLst>
                                      </p:cBhvr>
                                      <p:tavLst>
                                        <p:tav tm="0">
                                          <p:val>
                                            <p:strVal val="ppt_y"/>
                                          </p:val>
                                        </p:tav>
                                        <p:tav tm="100000">
                                          <p:val>
                                            <p:strVal val="ppt_y+.1"/>
                                          </p:val>
                                        </p:tav>
                                      </p:tavLst>
                                    </p:anim>
                                    <p:set>
                                      <p:cBhvr>
                                        <p:cTn id="29" dur="1" fill="hold">
                                          <p:stCondLst>
                                            <p:cond delay="999"/>
                                          </p:stCondLst>
                                        </p:cTn>
                                        <p:tgtEl>
                                          <p:spTgt spid="15"/>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8201"/>
                                        </p:tgtEl>
                                      </p:cBhvr>
                                    </p:animEffect>
                                    <p:anim calcmode="lin" valueType="num">
                                      <p:cBhvr>
                                        <p:cTn id="32" dur="1000"/>
                                        <p:tgtEl>
                                          <p:spTgt spid="8201"/>
                                        </p:tgtEl>
                                        <p:attrNameLst>
                                          <p:attrName>ppt_x</p:attrName>
                                        </p:attrNameLst>
                                      </p:cBhvr>
                                      <p:tavLst>
                                        <p:tav tm="0">
                                          <p:val>
                                            <p:strVal val="ppt_x"/>
                                          </p:val>
                                        </p:tav>
                                        <p:tav tm="100000">
                                          <p:val>
                                            <p:strVal val="ppt_x"/>
                                          </p:val>
                                        </p:tav>
                                      </p:tavLst>
                                    </p:anim>
                                    <p:anim calcmode="lin" valueType="num">
                                      <p:cBhvr>
                                        <p:cTn id="33" dur="1000"/>
                                        <p:tgtEl>
                                          <p:spTgt spid="8201"/>
                                        </p:tgtEl>
                                        <p:attrNameLst>
                                          <p:attrName>ppt_y</p:attrName>
                                        </p:attrNameLst>
                                      </p:cBhvr>
                                      <p:tavLst>
                                        <p:tav tm="0">
                                          <p:val>
                                            <p:strVal val="ppt_y"/>
                                          </p:val>
                                        </p:tav>
                                        <p:tav tm="100000">
                                          <p:val>
                                            <p:strVal val="ppt_y+.1"/>
                                          </p:val>
                                        </p:tav>
                                      </p:tavLst>
                                    </p:anim>
                                    <p:set>
                                      <p:cBhvr>
                                        <p:cTn id="34" dur="1" fill="hold">
                                          <p:stCondLst>
                                            <p:cond delay="999"/>
                                          </p:stCondLst>
                                        </p:cTn>
                                        <p:tgtEl>
                                          <p:spTgt spid="8201"/>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14"/>
                                        </p:tgtEl>
                                      </p:cBhvr>
                                    </p:animEffect>
                                    <p:anim calcmode="lin" valueType="num">
                                      <p:cBhvr>
                                        <p:cTn id="42" dur="1000"/>
                                        <p:tgtEl>
                                          <p:spTgt spid="14"/>
                                        </p:tgtEl>
                                        <p:attrNameLst>
                                          <p:attrName>ppt_x</p:attrName>
                                        </p:attrNameLst>
                                      </p:cBhvr>
                                      <p:tavLst>
                                        <p:tav tm="0">
                                          <p:val>
                                            <p:strVal val="ppt_x"/>
                                          </p:val>
                                        </p:tav>
                                        <p:tav tm="100000">
                                          <p:val>
                                            <p:strVal val="ppt_x"/>
                                          </p:val>
                                        </p:tav>
                                      </p:tavLst>
                                    </p:anim>
                                    <p:anim calcmode="lin" valueType="num">
                                      <p:cBhvr>
                                        <p:cTn id="43" dur="1000"/>
                                        <p:tgtEl>
                                          <p:spTgt spid="14"/>
                                        </p:tgtEl>
                                        <p:attrNameLst>
                                          <p:attrName>ppt_y</p:attrName>
                                        </p:attrNameLst>
                                      </p:cBhvr>
                                      <p:tavLst>
                                        <p:tav tm="0">
                                          <p:val>
                                            <p:strVal val="ppt_y"/>
                                          </p:val>
                                        </p:tav>
                                        <p:tav tm="100000">
                                          <p:val>
                                            <p:strVal val="ppt_y+.1"/>
                                          </p:val>
                                        </p:tav>
                                      </p:tavLst>
                                    </p:anim>
                                    <p:set>
                                      <p:cBhvr>
                                        <p:cTn id="44" dur="1" fill="hold">
                                          <p:stCondLst>
                                            <p:cond delay="999"/>
                                          </p:stCondLst>
                                        </p:cTn>
                                        <p:tgtEl>
                                          <p:spTgt spid="14"/>
                                        </p:tgtEl>
                                        <p:attrNameLst>
                                          <p:attrName>style.visibility</p:attrName>
                                        </p:attrNameLst>
                                      </p:cBhvr>
                                      <p:to>
                                        <p:strVal val="hidden"/>
                                      </p:to>
                                    </p:set>
                                  </p:childTnLst>
                                </p:cTn>
                              </p:par>
                            </p:childTnLst>
                          </p:cTn>
                        </p:par>
                        <p:par>
                          <p:cTn id="45" fill="hold">
                            <p:stCondLst>
                              <p:cond delay="1000"/>
                            </p:stCondLst>
                            <p:childTnLst>
                              <p:par>
                                <p:cTn id="46" presetID="6" presetClass="emph" presetSubtype="0" fill="hold" grpId="0" nodeType="afterEffect">
                                  <p:stCondLst>
                                    <p:cond delay="0"/>
                                  </p:stCondLst>
                                  <p:childTnLst>
                                    <p:animScale>
                                      <p:cBhvr>
                                        <p:cTn id="47"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11" grpId="0" animBg="1"/>
      <p:bldP spid="12" grpId="0" animBg="1"/>
      <p:bldP spid="13" grpId="0" animBg="1"/>
      <p:bldP spid="15" grpId="0" animBg="1"/>
      <p:bldP spid="8201" grpId="0" animBg="1"/>
      <p:bldP spid="10"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28625" y="214313"/>
            <a:ext cx="8229600" cy="1143000"/>
          </a:xfrm>
        </p:spPr>
        <p:txBody>
          <a:bodyPr anchor="ctr"/>
          <a:lstStyle/>
          <a:p>
            <a:pPr eaLnBrk="1" hangingPunct="1"/>
            <a:r>
              <a:rPr lang="zh-TW" altLang="en-US" dirty="0" smtClean="0"/>
              <a:t>這是個人資訊傳遞的平台</a:t>
            </a:r>
          </a:p>
        </p:txBody>
      </p:sp>
      <p:grpSp>
        <p:nvGrpSpPr>
          <p:cNvPr id="11267" name="Group 3"/>
          <p:cNvGrpSpPr>
            <a:grpSpLocks/>
          </p:cNvGrpSpPr>
          <p:nvPr/>
        </p:nvGrpSpPr>
        <p:grpSpPr bwMode="auto">
          <a:xfrm>
            <a:off x="1214438" y="1785938"/>
            <a:ext cx="1871662" cy="773112"/>
            <a:chOff x="748" y="709"/>
            <a:chExt cx="1179" cy="487"/>
          </a:xfrm>
        </p:grpSpPr>
        <p:sp>
          <p:nvSpPr>
            <p:cNvPr id="11277" name="Oval 4"/>
            <p:cNvSpPr>
              <a:spLocks noChangeArrowheads="1"/>
            </p:cNvSpPr>
            <p:nvPr/>
          </p:nvSpPr>
          <p:spPr bwMode="gray">
            <a:xfrm>
              <a:off x="748" y="709"/>
              <a:ext cx="1179" cy="487"/>
            </a:xfrm>
            <a:prstGeom prst="ellipse">
              <a:avLst/>
            </a:prstGeom>
            <a:solidFill>
              <a:srgbClr val="6399AB"/>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1278" name="Oval 5"/>
            <p:cNvSpPr>
              <a:spLocks noChangeArrowheads="1"/>
            </p:cNvSpPr>
            <p:nvPr/>
          </p:nvSpPr>
          <p:spPr bwMode="gray">
            <a:xfrm>
              <a:off x="752" y="796"/>
              <a:ext cx="910" cy="376"/>
            </a:xfrm>
            <a:prstGeom prst="ellipse">
              <a:avLst/>
            </a:prstGeom>
            <a:solidFill>
              <a:schemeClr val="bg1"/>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a:latin typeface="標楷體" pitchFamily="65" charset="-120"/>
                  <a:ea typeface="標楷體" pitchFamily="65" charset="-120"/>
                </a:rPr>
                <a:t>安全</a:t>
              </a:r>
            </a:p>
          </p:txBody>
        </p:sp>
      </p:grpSp>
      <p:grpSp>
        <p:nvGrpSpPr>
          <p:cNvPr id="11268" name="Group 13"/>
          <p:cNvGrpSpPr>
            <a:grpSpLocks/>
          </p:cNvGrpSpPr>
          <p:nvPr/>
        </p:nvGrpSpPr>
        <p:grpSpPr bwMode="auto">
          <a:xfrm>
            <a:off x="1285875" y="4308475"/>
            <a:ext cx="1871663" cy="773113"/>
            <a:chOff x="748" y="2520"/>
            <a:chExt cx="1179" cy="487"/>
          </a:xfrm>
        </p:grpSpPr>
        <p:sp>
          <p:nvSpPr>
            <p:cNvPr id="11275" name="Oval 14"/>
            <p:cNvSpPr>
              <a:spLocks noChangeArrowheads="1"/>
            </p:cNvSpPr>
            <p:nvPr/>
          </p:nvSpPr>
          <p:spPr bwMode="gray">
            <a:xfrm>
              <a:off x="748" y="2520"/>
              <a:ext cx="1179" cy="487"/>
            </a:xfrm>
            <a:prstGeom prst="ellipse">
              <a:avLst/>
            </a:prstGeom>
            <a:solidFill>
              <a:srgbClr val="E0AD12"/>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1276" name="Oval 15"/>
            <p:cNvSpPr>
              <a:spLocks noChangeArrowheads="1"/>
            </p:cNvSpPr>
            <p:nvPr/>
          </p:nvSpPr>
          <p:spPr bwMode="gray">
            <a:xfrm>
              <a:off x="752" y="2607"/>
              <a:ext cx="910" cy="376"/>
            </a:xfrm>
            <a:prstGeom prst="ellipse">
              <a:avLst/>
            </a:prstGeom>
            <a:solidFill>
              <a:schemeClr val="bg1"/>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a:latin typeface="標楷體" pitchFamily="65" charset="-120"/>
                  <a:ea typeface="標楷體" pitchFamily="65" charset="-120"/>
                </a:rPr>
                <a:t>預防</a:t>
              </a:r>
            </a:p>
          </p:txBody>
        </p:sp>
      </p:grpSp>
      <p:grpSp>
        <p:nvGrpSpPr>
          <p:cNvPr id="11269" name="Group 16"/>
          <p:cNvGrpSpPr>
            <a:grpSpLocks/>
          </p:cNvGrpSpPr>
          <p:nvPr/>
        </p:nvGrpSpPr>
        <p:grpSpPr bwMode="auto">
          <a:xfrm>
            <a:off x="1214438" y="3000375"/>
            <a:ext cx="1871662" cy="773113"/>
            <a:chOff x="703" y="1699"/>
            <a:chExt cx="1179" cy="487"/>
          </a:xfrm>
        </p:grpSpPr>
        <p:sp>
          <p:nvSpPr>
            <p:cNvPr id="11273" name="Oval 17"/>
            <p:cNvSpPr>
              <a:spLocks noChangeArrowheads="1"/>
            </p:cNvSpPr>
            <p:nvPr/>
          </p:nvSpPr>
          <p:spPr bwMode="gray">
            <a:xfrm>
              <a:off x="703" y="1699"/>
              <a:ext cx="1179" cy="487"/>
            </a:xfrm>
            <a:prstGeom prst="ellipse">
              <a:avLst/>
            </a:prstGeom>
            <a:solidFill>
              <a:srgbClr val="D97300"/>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a:p>
          </p:txBody>
        </p:sp>
        <p:sp>
          <p:nvSpPr>
            <p:cNvPr id="11274" name="Oval 18"/>
            <p:cNvSpPr>
              <a:spLocks noChangeArrowheads="1"/>
            </p:cNvSpPr>
            <p:nvPr/>
          </p:nvSpPr>
          <p:spPr bwMode="gray">
            <a:xfrm>
              <a:off x="703" y="1789"/>
              <a:ext cx="910" cy="376"/>
            </a:xfrm>
            <a:prstGeom prst="ellipse">
              <a:avLst/>
            </a:prstGeom>
            <a:solidFill>
              <a:schemeClr val="bg1"/>
            </a:solidFill>
            <a:ln w="25400" algn="ctr">
              <a:solidFill>
                <a:srgbClr val="FFFFFF"/>
              </a:solidFill>
              <a:round/>
              <a:headEnd/>
              <a:tailEnd/>
            </a:ln>
          </p:spPr>
          <p:txBody>
            <a:bodyPr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a:latin typeface="標楷體" pitchFamily="65" charset="-120"/>
                  <a:ea typeface="標楷體" pitchFamily="65" charset="-120"/>
                </a:rPr>
                <a:t>協助</a:t>
              </a:r>
            </a:p>
          </p:txBody>
        </p:sp>
      </p:grpSp>
      <p:sp>
        <p:nvSpPr>
          <p:cNvPr id="31" name="AutoShape 19"/>
          <p:cNvSpPr>
            <a:spLocks noChangeArrowheads="1"/>
          </p:cNvSpPr>
          <p:nvPr/>
        </p:nvSpPr>
        <p:spPr bwMode="auto">
          <a:xfrm>
            <a:off x="3214688" y="2000250"/>
            <a:ext cx="4895850" cy="620713"/>
          </a:xfrm>
          <a:prstGeom prst="roundRect">
            <a:avLst>
              <a:gd name="adj" fmla="val 16667"/>
            </a:avLst>
          </a:prstGeom>
          <a:solidFill>
            <a:srgbClr val="66FFFF"/>
          </a:solidFill>
          <a:ln w="28575">
            <a:solidFill>
              <a:srgbClr val="C0C0C0"/>
            </a:solidFill>
            <a:prstDash val="sysDot"/>
            <a:round/>
            <a:headEnd/>
            <a:tailEnd/>
          </a:ln>
          <a:effectLst/>
        </p:spPr>
        <p:txBody>
          <a:bodyPr wrap="none" anchor="ctr"/>
          <a:lstStyle/>
          <a:p>
            <a:pPr>
              <a:spcBef>
                <a:spcPct val="50000"/>
              </a:spcBef>
              <a:defRPr/>
            </a:pPr>
            <a:r>
              <a:rPr lang="zh-TW" altLang="en-US" sz="2800" dirty="0">
                <a:solidFill>
                  <a:srgbClr val="CC3300"/>
                </a:solidFill>
                <a:effectLst>
                  <a:outerShdw blurRad="38100" dist="38100" dir="2700000" algn="tl">
                    <a:srgbClr val="C0C0C0"/>
                  </a:outerShdw>
                </a:effectLst>
                <a:latin typeface="Arial" charset="0"/>
                <a:ea typeface="標楷體" pitchFamily="65" charset="-120"/>
              </a:rPr>
              <a:t>掌握學生狀況  避免不幸事件</a:t>
            </a:r>
            <a:endParaRPr lang="zh-TW" altLang="en-US" sz="2800" dirty="0">
              <a:solidFill>
                <a:srgbClr val="C0C0C0"/>
              </a:solidFill>
              <a:latin typeface="Courier" pitchFamily="49" charset="0"/>
              <a:ea typeface="標楷體" pitchFamily="65" charset="-120"/>
              <a:cs typeface="Tahoma" pitchFamily="34" charset="0"/>
            </a:endParaRPr>
          </a:p>
        </p:txBody>
      </p:sp>
      <p:sp>
        <p:nvSpPr>
          <p:cNvPr id="32" name="AutoShape 19"/>
          <p:cNvSpPr>
            <a:spLocks noChangeArrowheads="1"/>
          </p:cNvSpPr>
          <p:nvPr/>
        </p:nvSpPr>
        <p:spPr bwMode="auto">
          <a:xfrm>
            <a:off x="3214688" y="3071813"/>
            <a:ext cx="4895850" cy="620712"/>
          </a:xfrm>
          <a:prstGeom prst="roundRect">
            <a:avLst>
              <a:gd name="adj" fmla="val 16667"/>
            </a:avLst>
          </a:prstGeom>
          <a:solidFill>
            <a:srgbClr val="FFC000"/>
          </a:solidFill>
          <a:ln w="28575">
            <a:solidFill>
              <a:srgbClr val="C0C0C0"/>
            </a:solidFill>
            <a:prstDash val="sysDot"/>
            <a:round/>
            <a:headEnd/>
            <a:tailEnd/>
          </a:ln>
          <a:effectLst/>
        </p:spPr>
        <p:txBody>
          <a:bodyPr wrap="none" anchor="ctr"/>
          <a:lstStyle/>
          <a:p>
            <a:pPr>
              <a:spcBef>
                <a:spcPct val="50000"/>
              </a:spcBef>
              <a:defRPr/>
            </a:pPr>
            <a:r>
              <a:rPr lang="zh-TW" altLang="en-US" sz="2800" dirty="0">
                <a:solidFill>
                  <a:srgbClr val="000099"/>
                </a:solidFill>
                <a:effectLst>
                  <a:outerShdw blurRad="38100" dist="38100" dir="2700000" algn="tl">
                    <a:srgbClr val="C0C0C0"/>
                  </a:outerShdw>
                </a:effectLst>
                <a:latin typeface="Arial" charset="0"/>
                <a:ea typeface="標楷體" pitchFamily="65" charset="-120"/>
              </a:rPr>
              <a:t>集合眾人力量  協助中輟學生</a:t>
            </a:r>
            <a:endParaRPr lang="zh-TW" altLang="en-US" sz="2800" dirty="0">
              <a:solidFill>
                <a:srgbClr val="C0C0C0"/>
              </a:solidFill>
              <a:latin typeface="Courier" pitchFamily="49" charset="0"/>
              <a:ea typeface="標楷體" pitchFamily="65" charset="-120"/>
              <a:cs typeface="Tahoma" pitchFamily="34" charset="0"/>
            </a:endParaRPr>
          </a:p>
        </p:txBody>
      </p:sp>
      <p:sp>
        <p:nvSpPr>
          <p:cNvPr id="33" name="AutoShape 19"/>
          <p:cNvSpPr>
            <a:spLocks noChangeArrowheads="1"/>
          </p:cNvSpPr>
          <p:nvPr/>
        </p:nvSpPr>
        <p:spPr bwMode="auto">
          <a:xfrm>
            <a:off x="3286125" y="4286250"/>
            <a:ext cx="4895850" cy="620713"/>
          </a:xfrm>
          <a:prstGeom prst="roundRect">
            <a:avLst>
              <a:gd name="adj" fmla="val 16667"/>
            </a:avLst>
          </a:prstGeom>
          <a:solidFill>
            <a:srgbClr val="FFFF00"/>
          </a:solidFill>
          <a:ln w="28575">
            <a:solidFill>
              <a:srgbClr val="C0C0C0"/>
            </a:solidFill>
            <a:prstDash val="sysDot"/>
            <a:round/>
            <a:headEnd/>
            <a:tailEnd/>
          </a:ln>
          <a:effectLst/>
        </p:spPr>
        <p:txBody>
          <a:bodyPr wrap="none" anchor="ctr"/>
          <a:lstStyle/>
          <a:p>
            <a:pPr>
              <a:spcBef>
                <a:spcPct val="50000"/>
              </a:spcBef>
              <a:defRPr/>
            </a:pPr>
            <a:r>
              <a:rPr lang="zh-TW" altLang="en-US" sz="2800" b="1">
                <a:solidFill>
                  <a:srgbClr val="080808"/>
                </a:solidFill>
                <a:effectLst>
                  <a:outerShdw blurRad="38100" dist="38100" dir="2700000" algn="tl">
                    <a:srgbClr val="FFFFFF"/>
                  </a:outerShdw>
                </a:effectLst>
                <a:latin typeface="Arial" pitchFamily="34" charset="0"/>
                <a:ea typeface="標楷體" pitchFamily="65" charset="-120"/>
              </a:rPr>
              <a:t>了解中輟原因  規劃預防措施</a:t>
            </a:r>
            <a:endParaRPr lang="zh-TW" altLang="en-US" sz="2800" b="1">
              <a:solidFill>
                <a:srgbClr val="C0C0C0"/>
              </a:solidFill>
              <a:latin typeface="Courier"/>
              <a:ea typeface="標楷體" pitchFamily="65" charset="-120"/>
              <a:cs typeface="Tahoma"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nchor="ctr"/>
          <a:lstStyle/>
          <a:p>
            <a:pPr eaLnBrk="1" hangingPunct="1"/>
            <a:r>
              <a:rPr lang="zh-TW" altLang="en-US" smtClean="0"/>
              <a:t>個人因素</a:t>
            </a:r>
          </a:p>
        </p:txBody>
      </p:sp>
      <p:sp>
        <p:nvSpPr>
          <p:cNvPr id="56323" name="Rectangle 3"/>
          <p:cNvSpPr>
            <a:spLocks noGrp="1" noChangeArrowheads="1"/>
          </p:cNvSpPr>
          <p:nvPr>
            <p:ph sz="half" idx="4294967295"/>
          </p:nvPr>
        </p:nvSpPr>
        <p:spPr>
          <a:xfrm>
            <a:off x="685800" y="1295400"/>
            <a:ext cx="4030663" cy="4648200"/>
          </a:xfrm>
        </p:spPr>
        <p:txBody>
          <a:bodyPr/>
          <a:lstStyle/>
          <a:p>
            <a:pPr eaLnBrk="1" hangingPunct="1"/>
            <a:r>
              <a:rPr lang="zh-TW" altLang="en-US" b="1" smtClean="0"/>
              <a:t>肢體殘障或重大疾病</a:t>
            </a:r>
            <a:endParaRPr lang="zh-TW" altLang="en-US" b="1" smtClean="0">
              <a:solidFill>
                <a:srgbClr val="FF66FF"/>
              </a:solidFill>
            </a:endParaRPr>
          </a:p>
          <a:p>
            <a:pPr eaLnBrk="1" hangingPunct="1"/>
            <a:r>
              <a:rPr lang="zh-TW" altLang="en-US" b="1" smtClean="0"/>
              <a:t>觸犯刑罰法律</a:t>
            </a:r>
            <a:r>
              <a:rPr lang="zh-TW" altLang="en-US" b="1" smtClean="0">
                <a:solidFill>
                  <a:srgbClr val="FF66FF"/>
                </a:solidFill>
              </a:rPr>
              <a:t>＊</a:t>
            </a:r>
            <a:endParaRPr lang="zh-TW" altLang="en-US" b="1" smtClean="0"/>
          </a:p>
          <a:p>
            <a:pPr eaLnBrk="1" hangingPunct="1"/>
            <a:r>
              <a:rPr lang="zh-TW" altLang="en-US" b="1" smtClean="0"/>
              <a:t>智能不足</a:t>
            </a:r>
          </a:p>
          <a:p>
            <a:pPr eaLnBrk="1" hangingPunct="1"/>
            <a:r>
              <a:rPr lang="zh-TW" altLang="en-US" b="1" smtClean="0"/>
              <a:t>精神或心理疾病</a:t>
            </a:r>
            <a:r>
              <a:rPr lang="zh-TW" altLang="en-US" b="1" smtClean="0">
                <a:solidFill>
                  <a:srgbClr val="FF66FF"/>
                </a:solidFill>
              </a:rPr>
              <a:t>＊</a:t>
            </a:r>
          </a:p>
          <a:p>
            <a:pPr eaLnBrk="1" hangingPunct="1"/>
            <a:r>
              <a:rPr lang="zh-TW" altLang="en-US" b="1" smtClean="0"/>
              <a:t>遭受性侵害</a:t>
            </a:r>
            <a:r>
              <a:rPr lang="zh-TW" altLang="en-US" b="1" smtClean="0">
                <a:solidFill>
                  <a:srgbClr val="FF66FF"/>
                </a:solidFill>
              </a:rPr>
              <a:t>＊</a:t>
            </a:r>
          </a:p>
        </p:txBody>
      </p:sp>
      <p:sp>
        <p:nvSpPr>
          <p:cNvPr id="56324" name="Rectangle 4"/>
          <p:cNvSpPr>
            <a:spLocks noGrp="1" noChangeArrowheads="1"/>
          </p:cNvSpPr>
          <p:nvPr>
            <p:ph sz="half" idx="4294967295"/>
          </p:nvPr>
        </p:nvSpPr>
        <p:spPr>
          <a:xfrm>
            <a:off x="4572000" y="1414463"/>
            <a:ext cx="3800475" cy="4194175"/>
          </a:xfrm>
        </p:spPr>
        <p:txBody>
          <a:bodyPr/>
          <a:lstStyle/>
          <a:p>
            <a:pPr eaLnBrk="1" hangingPunct="1"/>
            <a:r>
              <a:rPr lang="zh-TW" altLang="en-US" b="1" smtClean="0"/>
              <a:t>從事性交易</a:t>
            </a:r>
            <a:r>
              <a:rPr lang="zh-TW" altLang="en-US" b="1" smtClean="0">
                <a:solidFill>
                  <a:srgbClr val="FF66FF"/>
                </a:solidFill>
              </a:rPr>
              <a:t>＊</a:t>
            </a:r>
            <a:endParaRPr lang="zh-TW" altLang="en-US" b="1" smtClean="0"/>
          </a:p>
          <a:p>
            <a:pPr eaLnBrk="1" hangingPunct="1"/>
            <a:r>
              <a:rPr lang="zh-TW" altLang="en-US" b="1" smtClean="0"/>
              <a:t>懷孕、生子或結婚</a:t>
            </a:r>
          </a:p>
          <a:p>
            <a:pPr eaLnBrk="1" hangingPunct="1"/>
            <a:r>
              <a:rPr lang="zh-TW" altLang="en-US" b="1" smtClean="0"/>
              <a:t>生活作息不正常</a:t>
            </a:r>
          </a:p>
          <a:p>
            <a:pPr eaLnBrk="1" hangingPunct="1"/>
            <a:r>
              <a:rPr lang="zh-TW" altLang="en-US" b="1" smtClean="0"/>
              <a:t>其他個人因素</a:t>
            </a:r>
            <a:r>
              <a:rPr lang="zh-TW" altLang="en-US" sz="3600" smtClean="0">
                <a:ea typeface="新細明體" pitchFamily="18" charset="-120"/>
              </a:rPr>
              <a:t>　　　　</a:t>
            </a:r>
          </a:p>
          <a:p>
            <a:pPr eaLnBrk="1" hangingPunct="1"/>
            <a:endParaRPr lang="en-US" altLang="zh-TW" sz="3600" smtClean="0">
              <a:ea typeface="新細明體" pitchFamily="18" charset="-12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idx="4294967295"/>
          </p:nvPr>
        </p:nvSpPr>
        <p:spPr>
          <a:xfrm>
            <a:off x="457200" y="115888"/>
            <a:ext cx="8229600" cy="792162"/>
          </a:xfrm>
        </p:spPr>
        <p:txBody>
          <a:bodyPr anchor="ctr"/>
          <a:lstStyle/>
          <a:p>
            <a:pPr eaLnBrk="1" hangingPunct="1"/>
            <a:r>
              <a:rPr lang="zh-TW" altLang="en-US" smtClean="0"/>
              <a:t>家庭因素</a:t>
            </a:r>
            <a:r>
              <a:rPr lang="zh-TW" altLang="en-US" sz="4700" smtClean="0">
                <a:ea typeface="新細明體" pitchFamily="18" charset="-120"/>
              </a:rPr>
              <a:t>　</a:t>
            </a:r>
          </a:p>
        </p:txBody>
      </p:sp>
      <p:sp>
        <p:nvSpPr>
          <p:cNvPr id="57347" name="Rectangle 1027"/>
          <p:cNvSpPr>
            <a:spLocks noGrp="1" noChangeArrowheads="1"/>
          </p:cNvSpPr>
          <p:nvPr>
            <p:ph sz="half" idx="4294967295"/>
          </p:nvPr>
        </p:nvSpPr>
        <p:spPr>
          <a:xfrm>
            <a:off x="395288" y="1196975"/>
            <a:ext cx="4032250" cy="5040313"/>
          </a:xfrm>
        </p:spPr>
        <p:txBody>
          <a:bodyPr/>
          <a:lstStyle/>
          <a:p>
            <a:pPr marL="384175" indent="-384175" eaLnBrk="1" hangingPunct="1"/>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或監護人去世</a:t>
            </a:r>
          </a:p>
          <a:p>
            <a:pPr marL="384175" indent="-384175" eaLnBrk="1" hangingPunct="1"/>
            <a:r>
              <a:rPr lang="zh-TW" altLang="en-US" sz="2800" b="1" smtClean="0">
                <a:latin typeface="標楷體" pitchFamily="65" charset="-120"/>
              </a:rPr>
              <a:t>居家交通不便</a:t>
            </a:r>
          </a:p>
          <a:p>
            <a:pPr marL="384175" indent="-384175" eaLnBrk="1" hangingPunct="1"/>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或監護人失蹤</a:t>
            </a:r>
          </a:p>
          <a:p>
            <a:pPr marL="384175" indent="-384175" eaLnBrk="1" hangingPunct="1"/>
            <a:r>
              <a:rPr lang="zh-TW" altLang="en-US" sz="2800" b="1" smtClean="0">
                <a:latin typeface="標楷體" pitchFamily="65" charset="-120"/>
              </a:rPr>
              <a:t>經濟因素</a:t>
            </a:r>
          </a:p>
          <a:p>
            <a:pPr marL="384175" indent="-384175" eaLnBrk="1" hangingPunct="1"/>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或監護人重殘</a:t>
            </a:r>
          </a:p>
          <a:p>
            <a:pPr marL="384175" indent="-384175" eaLnBrk="1" hangingPunct="1">
              <a:buFont typeface="Wingdings" pitchFamily="2" charset="2"/>
              <a:buNone/>
            </a:pPr>
            <a:r>
              <a:rPr lang="zh-TW" altLang="en-US" sz="2800" b="1" smtClean="0">
                <a:latin typeface="標楷體" pitchFamily="65" charset="-120"/>
              </a:rPr>
              <a:t>   或疾病</a:t>
            </a:r>
          </a:p>
          <a:p>
            <a:pPr marL="384175" indent="-384175" eaLnBrk="1" hangingPunct="1"/>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或監護人離婚</a:t>
            </a:r>
          </a:p>
          <a:p>
            <a:pPr marL="384175" indent="-384175" eaLnBrk="1" hangingPunct="1">
              <a:buFont typeface="Wingdings" pitchFamily="2" charset="2"/>
              <a:buNone/>
            </a:pPr>
            <a:r>
              <a:rPr lang="zh-TW" altLang="en-US" sz="2800" b="1" smtClean="0">
                <a:latin typeface="標楷體" pitchFamily="65" charset="-120"/>
              </a:rPr>
              <a:t>   或分居</a:t>
            </a:r>
          </a:p>
          <a:p>
            <a:pPr marL="384175" indent="-384175" eaLnBrk="1" hangingPunct="1">
              <a:lnSpc>
                <a:spcPct val="80000"/>
              </a:lnSpc>
            </a:pPr>
            <a:endParaRPr lang="zh-TW" altLang="en-US" sz="2800" b="1" smtClean="0">
              <a:latin typeface="標楷體" pitchFamily="65" charset="-120"/>
            </a:endParaRPr>
          </a:p>
        </p:txBody>
      </p:sp>
      <p:sp>
        <p:nvSpPr>
          <p:cNvPr id="57348" name="Rectangle 1028"/>
          <p:cNvSpPr>
            <a:spLocks noGrp="1" noChangeArrowheads="1"/>
          </p:cNvSpPr>
          <p:nvPr>
            <p:ph sz="half" idx="4294967295"/>
          </p:nvPr>
        </p:nvSpPr>
        <p:spPr>
          <a:xfrm>
            <a:off x="4540250" y="1295400"/>
            <a:ext cx="3875088" cy="4643438"/>
          </a:xfrm>
        </p:spPr>
        <p:txBody>
          <a:bodyPr/>
          <a:lstStyle/>
          <a:p>
            <a:pPr marL="290513" indent="-290513" eaLnBrk="1" hangingPunct="1">
              <a:lnSpc>
                <a:spcPct val="80000"/>
              </a:lnSpc>
            </a:pPr>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或監護人管教失當</a:t>
            </a:r>
          </a:p>
          <a:p>
            <a:pPr marL="290513" indent="-290513" eaLnBrk="1" hangingPunct="1">
              <a:lnSpc>
                <a:spcPct val="80000"/>
              </a:lnSpc>
            </a:pPr>
            <a:r>
              <a:rPr lang="zh-TW" altLang="en-US" sz="2800" b="1" smtClean="0">
                <a:latin typeface="標楷體" pitchFamily="65" charset="-120"/>
              </a:rPr>
              <a:t>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或監護人虐待</a:t>
            </a:r>
          </a:p>
          <a:p>
            <a:pPr marL="290513" indent="-290513" eaLnBrk="1" hangingPunct="1">
              <a:lnSpc>
                <a:spcPct val="80000"/>
              </a:lnSpc>
              <a:buFont typeface="Wingdings" pitchFamily="2" charset="2"/>
              <a:buNone/>
            </a:pPr>
            <a:r>
              <a:rPr lang="zh-TW" altLang="en-US" sz="2800" b="1" smtClean="0">
                <a:latin typeface="標楷體" pitchFamily="65" charset="-120"/>
              </a:rPr>
              <a:t>  或傷害</a:t>
            </a:r>
          </a:p>
          <a:p>
            <a:pPr marL="290513" indent="-290513" eaLnBrk="1" hangingPunct="1"/>
            <a:r>
              <a:rPr lang="zh-TW" altLang="en-US" sz="2800" b="1" smtClean="0">
                <a:latin typeface="標楷體" pitchFamily="65" charset="-120"/>
              </a:rPr>
              <a:t>受父</a:t>
            </a:r>
            <a:r>
              <a:rPr lang="en-US" altLang="zh-TW" sz="2800" b="1" smtClean="0">
                <a:latin typeface="標楷體" pitchFamily="65" charset="-120"/>
              </a:rPr>
              <a:t>(</a:t>
            </a:r>
            <a:r>
              <a:rPr lang="zh-TW" altLang="en-US" sz="2800" b="1" smtClean="0">
                <a:latin typeface="標楷體" pitchFamily="65" charset="-120"/>
              </a:rPr>
              <a:t>母</a:t>
            </a:r>
            <a:r>
              <a:rPr lang="en-US" altLang="zh-TW" sz="2800" b="1" smtClean="0">
                <a:latin typeface="標楷體" pitchFamily="65" charset="-120"/>
              </a:rPr>
              <a:t>)</a:t>
            </a:r>
            <a:r>
              <a:rPr lang="zh-TW" altLang="en-US" sz="2800" b="1" smtClean="0">
                <a:latin typeface="標楷體" pitchFamily="65" charset="-120"/>
              </a:rPr>
              <a:t>或監護人職業</a:t>
            </a:r>
          </a:p>
          <a:p>
            <a:pPr marL="290513" indent="-290513" eaLnBrk="1" hangingPunct="1">
              <a:lnSpc>
                <a:spcPct val="80000"/>
              </a:lnSpc>
              <a:buFont typeface="Wingdings" pitchFamily="2" charset="2"/>
              <a:buNone/>
            </a:pPr>
            <a:r>
              <a:rPr lang="zh-TW" altLang="en-US" sz="2800" b="1" smtClean="0">
                <a:latin typeface="標楷體" pitchFamily="65" charset="-120"/>
              </a:rPr>
              <a:t>  或不良生活習性影響</a:t>
            </a:r>
          </a:p>
          <a:p>
            <a:pPr marL="290513" indent="-290513" eaLnBrk="1" hangingPunct="1"/>
            <a:r>
              <a:rPr lang="zh-TW" altLang="en-US" sz="2800" b="1" smtClean="0">
                <a:latin typeface="標楷體" pitchFamily="65" charset="-120"/>
              </a:rPr>
              <a:t>親屬失和</a:t>
            </a:r>
          </a:p>
          <a:p>
            <a:pPr marL="290513" indent="-290513" eaLnBrk="1" hangingPunct="1"/>
            <a:r>
              <a:rPr lang="zh-TW" altLang="en-US" sz="2800" b="1" smtClean="0">
                <a:latin typeface="標楷體" pitchFamily="65" charset="-120"/>
              </a:rPr>
              <a:t>須照顧家人</a:t>
            </a:r>
          </a:p>
          <a:p>
            <a:pPr marL="290513" indent="-290513" eaLnBrk="1" hangingPunct="1"/>
            <a:r>
              <a:rPr lang="zh-TW" altLang="en-US" sz="2800" b="1" smtClean="0">
                <a:latin typeface="標楷體" pitchFamily="65" charset="-120"/>
              </a:rPr>
              <a:t>其他家庭因素</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68313" y="115888"/>
            <a:ext cx="8229600" cy="868362"/>
          </a:xfrm>
        </p:spPr>
        <p:txBody>
          <a:bodyPr anchor="ctr"/>
          <a:lstStyle/>
          <a:p>
            <a:pPr eaLnBrk="1" hangingPunct="1"/>
            <a:r>
              <a:rPr lang="zh-TW" altLang="en-US" smtClean="0"/>
              <a:t>學校因素</a:t>
            </a:r>
            <a:r>
              <a:rPr lang="zh-TW" altLang="en-US" sz="3700" smtClean="0">
                <a:ea typeface="新細明體" pitchFamily="18" charset="-120"/>
              </a:rPr>
              <a:t>　</a:t>
            </a:r>
          </a:p>
        </p:txBody>
      </p:sp>
      <p:sp>
        <p:nvSpPr>
          <p:cNvPr id="58371" name="Rectangle 3"/>
          <p:cNvSpPr>
            <a:spLocks noGrp="1" noChangeArrowheads="1"/>
          </p:cNvSpPr>
          <p:nvPr>
            <p:ph sz="half" idx="4294967295"/>
          </p:nvPr>
        </p:nvSpPr>
        <p:spPr>
          <a:xfrm>
            <a:off x="730250" y="1325563"/>
            <a:ext cx="3535363" cy="4546600"/>
          </a:xfrm>
        </p:spPr>
        <p:txBody>
          <a:bodyPr/>
          <a:lstStyle/>
          <a:p>
            <a:pPr eaLnBrk="1" hangingPunct="1"/>
            <a:r>
              <a:rPr lang="zh-TW" altLang="en-US" b="1" smtClean="0">
                <a:latin typeface="標楷體" pitchFamily="65" charset="-120"/>
              </a:rPr>
              <a:t>對學校生活不感興趣</a:t>
            </a:r>
            <a:r>
              <a:rPr lang="zh-TW" altLang="en-US" b="1" smtClean="0">
                <a:solidFill>
                  <a:srgbClr val="FF66FF"/>
                </a:solidFill>
                <a:latin typeface="標楷體" pitchFamily="65" charset="-120"/>
              </a:rPr>
              <a:t>＊</a:t>
            </a:r>
            <a:endParaRPr lang="zh-TW" altLang="en-US" b="1" smtClean="0">
              <a:latin typeface="標楷體" pitchFamily="65" charset="-120"/>
            </a:endParaRPr>
          </a:p>
          <a:p>
            <a:pPr eaLnBrk="1" hangingPunct="1"/>
            <a:r>
              <a:rPr lang="zh-TW" altLang="en-US" b="1" smtClean="0">
                <a:latin typeface="標楷體" pitchFamily="65" charset="-120"/>
              </a:rPr>
              <a:t>觸犯校規</a:t>
            </a:r>
          </a:p>
          <a:p>
            <a:pPr eaLnBrk="1" hangingPunct="1"/>
            <a:r>
              <a:rPr lang="zh-TW" altLang="en-US" b="1" u="sng" smtClean="0">
                <a:latin typeface="標楷體" pitchFamily="65" charset="-120"/>
              </a:rPr>
              <a:t>不適應學校課程</a:t>
            </a:r>
          </a:p>
          <a:p>
            <a:pPr eaLnBrk="1" hangingPunct="1">
              <a:buFont typeface="Wingdings" pitchFamily="2" charset="2"/>
              <a:buNone/>
            </a:pPr>
            <a:r>
              <a:rPr lang="zh-TW" altLang="en-US" b="1" smtClean="0">
                <a:latin typeface="標楷體" pitchFamily="65" charset="-120"/>
              </a:rPr>
              <a:t>  、考試壓力過重</a:t>
            </a:r>
          </a:p>
          <a:p>
            <a:pPr eaLnBrk="1" hangingPunct="1"/>
            <a:r>
              <a:rPr lang="zh-TW" altLang="en-US" b="1" smtClean="0">
                <a:latin typeface="標楷體" pitchFamily="65" charset="-120"/>
              </a:rPr>
              <a:t>缺曠課太多</a:t>
            </a:r>
            <a:endParaRPr lang="zh-TW" altLang="en-US" b="1" smtClean="0">
              <a:solidFill>
                <a:srgbClr val="FF66FF"/>
              </a:solidFill>
              <a:latin typeface="標楷體" pitchFamily="65" charset="-120"/>
            </a:endParaRPr>
          </a:p>
          <a:p>
            <a:pPr eaLnBrk="1" hangingPunct="1"/>
            <a:r>
              <a:rPr lang="zh-TW" altLang="en-US" b="1" u="sng" smtClean="0">
                <a:latin typeface="標楷體" pitchFamily="65" charset="-120"/>
              </a:rPr>
              <a:t>與同儕關係不佳</a:t>
            </a:r>
          </a:p>
        </p:txBody>
      </p:sp>
      <p:sp>
        <p:nvSpPr>
          <p:cNvPr id="58372" name="Rectangle 4"/>
          <p:cNvSpPr>
            <a:spLocks noGrp="1" noChangeArrowheads="1"/>
          </p:cNvSpPr>
          <p:nvPr>
            <p:ph sz="half" idx="4294967295"/>
          </p:nvPr>
        </p:nvSpPr>
        <p:spPr>
          <a:xfrm>
            <a:off x="4505325" y="1339850"/>
            <a:ext cx="3467100" cy="4546600"/>
          </a:xfrm>
        </p:spPr>
        <p:txBody>
          <a:bodyPr/>
          <a:lstStyle/>
          <a:p>
            <a:pPr eaLnBrk="1" hangingPunct="1"/>
            <a:r>
              <a:rPr lang="zh-TW" altLang="en-US" b="1" smtClean="0"/>
              <a:t>受同學欺壓不敢上學　</a:t>
            </a:r>
          </a:p>
          <a:p>
            <a:pPr eaLnBrk="1" hangingPunct="1"/>
            <a:r>
              <a:rPr lang="zh-TW" altLang="en-US" b="1" u="sng" smtClean="0"/>
              <a:t>師生關係不佳</a:t>
            </a:r>
            <a:r>
              <a:rPr lang="zh-TW" altLang="en-US" b="1" smtClean="0"/>
              <a:t>、教師管教不當</a:t>
            </a:r>
          </a:p>
          <a:p>
            <a:pPr eaLnBrk="1" hangingPunct="1"/>
            <a:r>
              <a:rPr lang="zh-TW" altLang="en-US" b="1" smtClean="0"/>
              <a:t>其他學校因素</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468313" y="115888"/>
            <a:ext cx="8229600" cy="868362"/>
          </a:xfrm>
        </p:spPr>
        <p:txBody>
          <a:bodyPr anchor="ctr"/>
          <a:lstStyle/>
          <a:p>
            <a:pPr eaLnBrk="1" hangingPunct="1"/>
            <a:r>
              <a:rPr lang="zh-TW" altLang="en-US" smtClean="0"/>
              <a:t>社會因素</a:t>
            </a:r>
          </a:p>
        </p:txBody>
      </p:sp>
      <p:sp>
        <p:nvSpPr>
          <p:cNvPr id="59395" name="Rectangle 3"/>
          <p:cNvSpPr>
            <a:spLocks noGrp="1" noChangeArrowheads="1"/>
          </p:cNvSpPr>
          <p:nvPr>
            <p:ph sz="half" idx="4294967295"/>
          </p:nvPr>
        </p:nvSpPr>
        <p:spPr>
          <a:xfrm>
            <a:off x="798513" y="1295400"/>
            <a:ext cx="3400425" cy="4573588"/>
          </a:xfrm>
        </p:spPr>
        <p:txBody>
          <a:bodyPr/>
          <a:lstStyle/>
          <a:p>
            <a:pPr eaLnBrk="1" hangingPunct="1"/>
            <a:r>
              <a:rPr lang="zh-TW" altLang="en-US" b="1" smtClean="0"/>
              <a:t>受已輟學同學影響</a:t>
            </a:r>
            <a:r>
              <a:rPr lang="zh-TW" altLang="en-US" b="1" smtClean="0">
                <a:solidFill>
                  <a:srgbClr val="FF66FF"/>
                </a:solidFill>
                <a:latin typeface="標楷體" pitchFamily="65" charset="-120"/>
              </a:rPr>
              <a:t>＊</a:t>
            </a:r>
            <a:endParaRPr lang="zh-TW" altLang="en-US" b="1" smtClean="0"/>
          </a:p>
          <a:p>
            <a:pPr eaLnBrk="1" hangingPunct="1"/>
            <a:r>
              <a:rPr lang="zh-TW" altLang="en-US" b="1" smtClean="0"/>
              <a:t>流連或沈迷網咖</a:t>
            </a:r>
            <a:r>
              <a:rPr lang="zh-TW" altLang="en-US" b="1" smtClean="0">
                <a:solidFill>
                  <a:srgbClr val="FF66FF"/>
                </a:solidFill>
                <a:latin typeface="標楷體" pitchFamily="65" charset="-120"/>
              </a:rPr>
              <a:t>＊</a:t>
            </a:r>
            <a:endParaRPr lang="zh-TW" altLang="en-US" b="1" smtClean="0"/>
          </a:p>
          <a:p>
            <a:pPr eaLnBrk="1" hangingPunct="1"/>
            <a:r>
              <a:rPr lang="zh-TW" altLang="en-US" b="1" smtClean="0"/>
              <a:t>流連或沈迷其他娛樂場所</a:t>
            </a:r>
          </a:p>
          <a:p>
            <a:pPr eaLnBrk="1" hangingPunct="1"/>
            <a:r>
              <a:rPr lang="zh-TW" altLang="en-US" b="1" smtClean="0"/>
              <a:t>受校外不良朋友引誘</a:t>
            </a:r>
          </a:p>
        </p:txBody>
      </p:sp>
      <p:sp>
        <p:nvSpPr>
          <p:cNvPr id="59396" name="Rectangle 4"/>
          <p:cNvSpPr>
            <a:spLocks noGrp="1" noChangeArrowheads="1"/>
          </p:cNvSpPr>
          <p:nvPr>
            <p:ph sz="half" idx="4294967295"/>
          </p:nvPr>
        </p:nvSpPr>
        <p:spPr>
          <a:xfrm>
            <a:off x="4606925" y="1325563"/>
            <a:ext cx="3333750" cy="4546600"/>
          </a:xfrm>
        </p:spPr>
        <p:txBody>
          <a:bodyPr/>
          <a:lstStyle/>
          <a:p>
            <a:pPr eaLnBrk="1" hangingPunct="1"/>
            <a:r>
              <a:rPr lang="zh-TW" altLang="en-US" b="1" smtClean="0"/>
              <a:t>加入幫派或青少年組織</a:t>
            </a:r>
          </a:p>
          <a:p>
            <a:pPr eaLnBrk="1" hangingPunct="1"/>
            <a:r>
              <a:rPr lang="zh-TW" altLang="en-US" b="1" smtClean="0"/>
              <a:t>其他社會因素</a:t>
            </a:r>
            <a:r>
              <a:rPr lang="zh-TW" altLang="en-US" sz="4000" b="1" smtClean="0"/>
              <a:t>　</a:t>
            </a:r>
            <a:r>
              <a:rPr lang="zh-TW" altLang="en-US" sz="4000" smtClean="0">
                <a:ea typeface="新細明體" pitchFamily="18" charset="-120"/>
              </a:rPr>
              <a:t>　　　　　</a:t>
            </a:r>
          </a:p>
          <a:p>
            <a:pPr eaLnBrk="1" hangingPunct="1"/>
            <a:endParaRPr lang="en-US" altLang="zh-TW" sz="4000" smtClean="0">
              <a:ea typeface="新細明體" pitchFamily="18" charset="-12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42913" y="103188"/>
            <a:ext cx="8243887" cy="949325"/>
          </a:xfrm>
        </p:spPr>
        <p:txBody>
          <a:bodyPr anchor="ctr"/>
          <a:lstStyle/>
          <a:p>
            <a:pPr eaLnBrk="1" hangingPunct="1"/>
            <a:r>
              <a:rPr lang="zh-TW" altLang="en-US" smtClean="0"/>
              <a:t>中輟原因通報狀況</a:t>
            </a:r>
          </a:p>
        </p:txBody>
      </p:sp>
      <p:sp>
        <p:nvSpPr>
          <p:cNvPr id="60419" name="Rectangle 3"/>
          <p:cNvSpPr>
            <a:spLocks noGrp="1" noChangeArrowheads="1"/>
          </p:cNvSpPr>
          <p:nvPr>
            <p:ph type="body" sz="half" idx="4294967295"/>
          </p:nvPr>
        </p:nvSpPr>
        <p:spPr>
          <a:xfrm>
            <a:off x="685800" y="1408113"/>
            <a:ext cx="7693025" cy="4468812"/>
          </a:xfrm>
        </p:spPr>
        <p:txBody>
          <a:bodyPr/>
          <a:lstStyle/>
          <a:p>
            <a:pPr eaLnBrk="1" hangingPunct="1"/>
            <a:r>
              <a:rPr lang="en-US" altLang="zh-TW" b="1" smtClean="0">
                <a:latin typeface="標楷體" pitchFamily="65" charset="-120"/>
              </a:rPr>
              <a:t>10</a:t>
            </a:r>
            <a:r>
              <a:rPr lang="zh-TW" altLang="en-US" b="1" smtClean="0">
                <a:latin typeface="標楷體" pitchFamily="65" charset="-120"/>
              </a:rPr>
              <a:t>個工作天以上學校才通報</a:t>
            </a:r>
          </a:p>
          <a:p>
            <a:pPr eaLnBrk="1" hangingPunct="1"/>
            <a:r>
              <a:rPr lang="zh-TW" altLang="en-US" b="1" smtClean="0">
                <a:latin typeface="標楷體" pitchFamily="65" charset="-120"/>
              </a:rPr>
              <a:t>原因均勾選「其他」</a:t>
            </a:r>
          </a:p>
          <a:p>
            <a:pPr eaLnBrk="1" hangingPunct="1"/>
            <a:r>
              <a:rPr lang="zh-TW" altLang="en-US" b="1" smtClean="0">
                <a:latin typeface="標楷體" pitchFamily="65" charset="-120"/>
              </a:rPr>
              <a:t>原因勾選錯誤</a:t>
            </a:r>
          </a:p>
        </p:txBody>
      </p:sp>
      <p:pic>
        <p:nvPicPr>
          <p:cNvPr id="60420" name="Picture 5" descr="2-30">
            <a:hlinkClick r:id="rId2" action="ppaction://hlinkfile"/>
          </p:cNvPr>
          <p:cNvPicPr>
            <a:picLocks noGrp="1"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687763" y="3624263"/>
            <a:ext cx="890587" cy="974725"/>
          </a:xfr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gray">
          <a:xfrm rot="5400000">
            <a:off x="1543051" y="14335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5" name="AutoShape 4"/>
          <p:cNvSpPr>
            <a:spLocks noChangeArrowheads="1"/>
          </p:cNvSpPr>
          <p:nvPr/>
        </p:nvSpPr>
        <p:spPr bwMode="gray">
          <a:xfrm rot="5400000">
            <a:off x="1543051" y="23669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6" name="AutoShape 5"/>
          <p:cNvSpPr>
            <a:spLocks noChangeArrowheads="1"/>
          </p:cNvSpPr>
          <p:nvPr/>
        </p:nvSpPr>
        <p:spPr bwMode="gray">
          <a:xfrm rot="5400000">
            <a:off x="1543051" y="33004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1" name="AutoShape 7"/>
          <p:cNvSpPr>
            <a:spLocks noChangeArrowheads="1"/>
          </p:cNvSpPr>
          <p:nvPr/>
        </p:nvSpPr>
        <p:spPr bwMode="gray">
          <a:xfrm>
            <a:off x="2124075" y="1196975"/>
            <a:ext cx="5110163" cy="731838"/>
          </a:xfrm>
          <a:prstGeom prst="roundRect">
            <a:avLst>
              <a:gd name="adj" fmla="val 7093"/>
            </a:avLst>
          </a:prstGeom>
          <a:solidFill>
            <a:srgbClr val="D97300"/>
          </a:solidFill>
          <a:ln w="25400" algn="ctr">
            <a:noFill/>
            <a:round/>
            <a:headEnd/>
            <a:tailEnd/>
          </a:ln>
          <a:effectLst>
            <a:prstShdw prst="shdw17" dist="17961" dir="2700000">
              <a:srgbClr val="D97300">
                <a:gamma/>
                <a:shade val="60000"/>
                <a:invGamma/>
              </a:srgbClr>
            </a:prstShdw>
          </a:effectLst>
        </p:spPr>
        <p:txBody>
          <a:bodyPr lIns="45720" tIns="44450" rIns="45720" bIns="44450" anchor="ctr" anchorCtr="1"/>
          <a:lstStyle/>
          <a:p>
            <a:pP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思考</a:t>
            </a:r>
            <a:r>
              <a:rPr lang="zh-TW" altLang="en-US" sz="2800" dirty="0">
                <a:latin typeface="標楷體" pitchFamily="65" charset="-120"/>
                <a:ea typeface="標楷體" pitchFamily="65" charset="-120"/>
              </a:rPr>
              <a:t>─為什麼要進行通報</a:t>
            </a:r>
            <a:endParaRPr kumimoji="0" lang="zh-TW" altLang="zh-TW" sz="2800" b="1" dirty="0">
              <a:solidFill>
                <a:srgbClr val="FFFFFF"/>
              </a:solidFill>
              <a:latin typeface="標楷體" pitchFamily="65" charset="-120"/>
              <a:ea typeface="標楷體" pitchFamily="65" charset="-120"/>
            </a:endParaRPr>
          </a:p>
        </p:txBody>
      </p:sp>
      <p:sp>
        <p:nvSpPr>
          <p:cNvPr id="12" name="AutoShape 8"/>
          <p:cNvSpPr>
            <a:spLocks noChangeArrowheads="1"/>
          </p:cNvSpPr>
          <p:nvPr/>
        </p:nvSpPr>
        <p:spPr bwMode="gray">
          <a:xfrm>
            <a:off x="2114550" y="2130425"/>
            <a:ext cx="5110163" cy="731838"/>
          </a:xfrm>
          <a:prstGeom prst="roundRect">
            <a:avLst>
              <a:gd name="adj" fmla="val 7093"/>
            </a:avLst>
          </a:prstGeom>
          <a:solidFill>
            <a:srgbClr val="E0AD12"/>
          </a:solidFill>
          <a:ln w="25400" algn="ctr">
            <a:noFill/>
            <a:round/>
            <a:headEnd/>
            <a:tailEnd/>
          </a:ln>
          <a:effectLst>
            <a:prstShdw prst="shdw17" dist="17961" dir="2700000">
              <a:srgbClr val="E0AD12">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了解</a:t>
            </a:r>
            <a:r>
              <a:rPr lang="zh-TW" altLang="en-US" sz="2800" dirty="0">
                <a:latin typeface="標楷體" pitchFamily="65" charset="-120"/>
                <a:ea typeface="標楷體" pitchFamily="65" charset="-120"/>
              </a:rPr>
              <a:t>─中輟及尋獲通報流程 </a:t>
            </a:r>
            <a:endParaRPr kumimoji="0" lang="zh-TW" altLang="zh-TW" sz="2800" b="1" dirty="0">
              <a:solidFill>
                <a:srgbClr val="FFFFFF"/>
              </a:solidFill>
              <a:latin typeface="標楷體" pitchFamily="65" charset="-120"/>
              <a:ea typeface="標楷體" pitchFamily="65" charset="-120"/>
            </a:endParaRPr>
          </a:p>
        </p:txBody>
      </p:sp>
      <p:sp>
        <p:nvSpPr>
          <p:cNvPr id="13" name="AutoShape 9"/>
          <p:cNvSpPr>
            <a:spLocks noChangeArrowheads="1"/>
          </p:cNvSpPr>
          <p:nvPr/>
        </p:nvSpPr>
        <p:spPr bwMode="gray">
          <a:xfrm>
            <a:off x="2114550" y="3063875"/>
            <a:ext cx="5110163" cy="731838"/>
          </a:xfrm>
          <a:prstGeom prst="roundRect">
            <a:avLst>
              <a:gd name="adj" fmla="val 7093"/>
            </a:avLst>
          </a:prstGeom>
          <a:solidFill>
            <a:srgbClr val="92D050"/>
          </a:solidFill>
          <a:ln w="25400" algn="ctr">
            <a:noFill/>
            <a:round/>
            <a:headEnd/>
            <a:tailEnd/>
          </a:ln>
          <a:effectLst>
            <a:prstShdw prst="shdw17" dist="17961" dir="2700000">
              <a:srgbClr val="A1A64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釐清</a:t>
            </a:r>
            <a:r>
              <a:rPr lang="zh-TW" altLang="en-US" sz="2800" dirty="0">
                <a:latin typeface="標楷體" pitchFamily="65" charset="-120"/>
                <a:ea typeface="標楷體" pitchFamily="65" charset="-120"/>
              </a:rPr>
              <a:t>─中輟生類別與通報</a:t>
            </a:r>
            <a:endParaRPr kumimoji="0" lang="zh-TW" altLang="zh-TW" sz="2800" b="1" dirty="0">
              <a:solidFill>
                <a:srgbClr val="FFFFFF"/>
              </a:solidFill>
              <a:latin typeface="標楷體" pitchFamily="65" charset="-120"/>
              <a:ea typeface="標楷體" pitchFamily="65" charset="-120"/>
            </a:endParaRPr>
          </a:p>
        </p:txBody>
      </p:sp>
      <p:sp>
        <p:nvSpPr>
          <p:cNvPr id="15" name="AutoShape 11"/>
          <p:cNvSpPr>
            <a:spLocks noChangeArrowheads="1"/>
          </p:cNvSpPr>
          <p:nvPr/>
        </p:nvSpPr>
        <p:spPr bwMode="gray">
          <a:xfrm>
            <a:off x="2114550" y="3997325"/>
            <a:ext cx="5110163" cy="731838"/>
          </a:xfrm>
          <a:prstGeom prst="roundRect">
            <a:avLst>
              <a:gd name="adj" fmla="val 7093"/>
            </a:avLst>
          </a:prstGeom>
          <a:solidFill>
            <a:schemeClr val="accent1">
              <a:lumMod val="75000"/>
            </a:schemeClr>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後續</a:t>
            </a:r>
            <a:r>
              <a:rPr lang="zh-TW" altLang="en-US" sz="2800" dirty="0" smtClean="0">
                <a:latin typeface="標楷體" pitchFamily="65" charset="-120"/>
                <a:ea typeface="標楷體" pitchFamily="65" charset="-120"/>
              </a:rPr>
              <a:t>─復學</a:t>
            </a:r>
            <a:r>
              <a:rPr lang="zh-TW" altLang="en-US" sz="2800" dirty="0">
                <a:latin typeface="標楷體" pitchFamily="65" charset="-120"/>
                <a:ea typeface="標楷體" pitchFamily="65" charset="-120"/>
              </a:rPr>
              <a:t>通報</a:t>
            </a:r>
            <a:endParaRPr kumimoji="0" lang="zh-TW" altLang="zh-TW" sz="2800" b="1" dirty="0">
              <a:solidFill>
                <a:srgbClr val="FFFFFF"/>
              </a:solidFill>
              <a:latin typeface="標楷體" pitchFamily="65" charset="-120"/>
              <a:ea typeface="標楷體" pitchFamily="65" charset="-120"/>
            </a:endParaRPr>
          </a:p>
        </p:txBody>
      </p:sp>
      <p:sp>
        <p:nvSpPr>
          <p:cNvPr id="8201" name="AutoShape 12"/>
          <p:cNvSpPr>
            <a:spLocks noChangeArrowheads="1"/>
          </p:cNvSpPr>
          <p:nvPr/>
        </p:nvSpPr>
        <p:spPr bwMode="gray">
          <a:xfrm rot="5400000">
            <a:off x="1543051" y="42338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0" name="AutoShape 11"/>
          <p:cNvSpPr>
            <a:spLocks noChangeArrowheads="1"/>
          </p:cNvSpPr>
          <p:nvPr/>
        </p:nvSpPr>
        <p:spPr bwMode="gray">
          <a:xfrm>
            <a:off x="2084389" y="5085184"/>
            <a:ext cx="5110163" cy="731838"/>
          </a:xfrm>
          <a:prstGeom prst="roundRect">
            <a:avLst>
              <a:gd name="adj" fmla="val 7093"/>
            </a:avLst>
          </a:prstGeom>
          <a:solidFill>
            <a:srgbClr val="CC00FF"/>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kumimoji="0" lang="zh-TW" altLang="en-US" sz="2800" b="1" dirty="0" smtClean="0">
                <a:solidFill>
                  <a:srgbClr val="FFFFFF"/>
                </a:solidFill>
                <a:latin typeface="標楷體" pitchFamily="65" charset="-120"/>
                <a:ea typeface="標楷體" pitchFamily="65" charset="-120"/>
              </a:rPr>
              <a:t>通報小叮嚀</a:t>
            </a:r>
            <a:endParaRPr kumimoji="0" lang="zh-TW" altLang="zh-TW" sz="2800" b="1" dirty="0">
              <a:solidFill>
                <a:srgbClr val="FFFFFF"/>
              </a:solidFill>
              <a:latin typeface="標楷體" pitchFamily="65" charset="-120"/>
              <a:ea typeface="標楷體" pitchFamily="65" charset="-120"/>
            </a:endParaRPr>
          </a:p>
        </p:txBody>
      </p:sp>
      <p:sp>
        <p:nvSpPr>
          <p:cNvPr id="14" name="AutoShape 12"/>
          <p:cNvSpPr>
            <a:spLocks noChangeArrowheads="1"/>
          </p:cNvSpPr>
          <p:nvPr/>
        </p:nvSpPr>
        <p:spPr bwMode="gray">
          <a:xfrm rot="5400000">
            <a:off x="1512890" y="5321721"/>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Tree>
    <p:extLst>
      <p:ext uri="{BB962C8B-B14F-4D97-AF65-F5344CB8AC3E}">
        <p14:creationId xmlns:p14="http://schemas.microsoft.com/office/powerpoint/2010/main" val="1915234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194"/>
                                        </p:tgtEl>
                                      </p:cBhvr>
                                    </p:animEffect>
                                    <p:anim calcmode="lin" valueType="num">
                                      <p:cBhvr>
                                        <p:cTn id="12" dur="1000"/>
                                        <p:tgtEl>
                                          <p:spTgt spid="8194"/>
                                        </p:tgtEl>
                                        <p:attrNameLst>
                                          <p:attrName>ppt_x</p:attrName>
                                        </p:attrNameLst>
                                      </p:cBhvr>
                                      <p:tavLst>
                                        <p:tav tm="0">
                                          <p:val>
                                            <p:strVal val="ppt_x"/>
                                          </p:val>
                                        </p:tav>
                                        <p:tav tm="100000">
                                          <p:val>
                                            <p:strVal val="ppt_x"/>
                                          </p:val>
                                        </p:tav>
                                      </p:tavLst>
                                    </p:anim>
                                    <p:anim calcmode="lin" valueType="num">
                                      <p:cBhvr>
                                        <p:cTn id="13" dur="1000"/>
                                        <p:tgtEl>
                                          <p:spTgt spid="8194"/>
                                        </p:tgtEl>
                                        <p:attrNameLst>
                                          <p:attrName>ppt_y</p:attrName>
                                        </p:attrNameLst>
                                      </p:cBhvr>
                                      <p:tavLst>
                                        <p:tav tm="0">
                                          <p:val>
                                            <p:strVal val="ppt_y"/>
                                          </p:val>
                                        </p:tav>
                                        <p:tav tm="100000">
                                          <p:val>
                                            <p:strVal val="ppt_y+.1"/>
                                          </p:val>
                                        </p:tav>
                                      </p:tavLst>
                                    </p:anim>
                                    <p:set>
                                      <p:cBhvr>
                                        <p:cTn id="14" dur="1" fill="hold">
                                          <p:stCondLst>
                                            <p:cond delay="999"/>
                                          </p:stCondLst>
                                        </p:cTn>
                                        <p:tgtEl>
                                          <p:spTgt spid="819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3"/>
                                        </p:tgtEl>
                                      </p:cBhvr>
                                    </p:animEffect>
                                    <p:anim calcmode="lin" valueType="num">
                                      <p:cBhvr>
                                        <p:cTn id="17" dur="1000"/>
                                        <p:tgtEl>
                                          <p:spTgt spid="13"/>
                                        </p:tgtEl>
                                        <p:attrNameLst>
                                          <p:attrName>ppt_x</p:attrName>
                                        </p:attrNameLst>
                                      </p:cBhvr>
                                      <p:tavLst>
                                        <p:tav tm="0">
                                          <p:val>
                                            <p:strVal val="ppt_x"/>
                                          </p:val>
                                        </p:tav>
                                        <p:tav tm="100000">
                                          <p:val>
                                            <p:strVal val="ppt_x"/>
                                          </p:val>
                                        </p:tav>
                                      </p:tavLst>
                                    </p:anim>
                                    <p:anim calcmode="lin" valueType="num">
                                      <p:cBhvr>
                                        <p:cTn id="18" dur="1000"/>
                                        <p:tgtEl>
                                          <p:spTgt spid="13"/>
                                        </p:tgtEl>
                                        <p:attrNameLst>
                                          <p:attrName>ppt_y</p:attrName>
                                        </p:attrNameLst>
                                      </p:cBhvr>
                                      <p:tavLst>
                                        <p:tav tm="0">
                                          <p:val>
                                            <p:strVal val="ppt_y"/>
                                          </p:val>
                                        </p:tav>
                                        <p:tav tm="100000">
                                          <p:val>
                                            <p:strVal val="ppt_y+.1"/>
                                          </p:val>
                                        </p:tav>
                                      </p:tavLst>
                                    </p:anim>
                                    <p:set>
                                      <p:cBhvr>
                                        <p:cTn id="19" dur="1" fill="hold">
                                          <p:stCondLst>
                                            <p:cond delay="999"/>
                                          </p:stCondLst>
                                        </p:cTn>
                                        <p:tgtEl>
                                          <p:spTgt spid="13"/>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8196"/>
                                        </p:tgtEl>
                                      </p:cBhvr>
                                    </p:animEffect>
                                    <p:anim calcmode="lin" valueType="num">
                                      <p:cBhvr>
                                        <p:cTn id="22" dur="1000"/>
                                        <p:tgtEl>
                                          <p:spTgt spid="8196"/>
                                        </p:tgtEl>
                                        <p:attrNameLst>
                                          <p:attrName>ppt_x</p:attrName>
                                        </p:attrNameLst>
                                      </p:cBhvr>
                                      <p:tavLst>
                                        <p:tav tm="0">
                                          <p:val>
                                            <p:strVal val="ppt_x"/>
                                          </p:val>
                                        </p:tav>
                                        <p:tav tm="100000">
                                          <p:val>
                                            <p:strVal val="ppt_x"/>
                                          </p:val>
                                        </p:tav>
                                      </p:tavLst>
                                    </p:anim>
                                    <p:anim calcmode="lin" valueType="num">
                                      <p:cBhvr>
                                        <p:cTn id="23" dur="1000"/>
                                        <p:tgtEl>
                                          <p:spTgt spid="8196"/>
                                        </p:tgtEl>
                                        <p:attrNameLst>
                                          <p:attrName>ppt_y</p:attrName>
                                        </p:attrNameLst>
                                      </p:cBhvr>
                                      <p:tavLst>
                                        <p:tav tm="0">
                                          <p:val>
                                            <p:strVal val="ppt_y"/>
                                          </p:val>
                                        </p:tav>
                                        <p:tav tm="100000">
                                          <p:val>
                                            <p:strVal val="ppt_y+.1"/>
                                          </p:val>
                                        </p:tav>
                                      </p:tavLst>
                                    </p:anim>
                                    <p:set>
                                      <p:cBhvr>
                                        <p:cTn id="24" dur="1" fill="hold">
                                          <p:stCondLst>
                                            <p:cond delay="999"/>
                                          </p:stCondLst>
                                        </p:cTn>
                                        <p:tgtEl>
                                          <p:spTgt spid="8196"/>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2"/>
                                        </p:tgtEl>
                                      </p:cBhvr>
                                    </p:animEffect>
                                    <p:anim calcmode="lin" valueType="num">
                                      <p:cBhvr>
                                        <p:cTn id="27" dur="1000"/>
                                        <p:tgtEl>
                                          <p:spTgt spid="12"/>
                                        </p:tgtEl>
                                        <p:attrNameLst>
                                          <p:attrName>ppt_x</p:attrName>
                                        </p:attrNameLst>
                                      </p:cBhvr>
                                      <p:tavLst>
                                        <p:tav tm="0">
                                          <p:val>
                                            <p:strVal val="ppt_x"/>
                                          </p:val>
                                        </p:tav>
                                        <p:tav tm="100000">
                                          <p:val>
                                            <p:strVal val="ppt_x"/>
                                          </p:val>
                                        </p:tav>
                                      </p:tavLst>
                                    </p:anim>
                                    <p:anim calcmode="lin" valueType="num">
                                      <p:cBhvr>
                                        <p:cTn id="28" dur="1000"/>
                                        <p:tgtEl>
                                          <p:spTgt spid="12"/>
                                        </p:tgtEl>
                                        <p:attrNameLst>
                                          <p:attrName>ppt_y</p:attrName>
                                        </p:attrNameLst>
                                      </p:cBhvr>
                                      <p:tavLst>
                                        <p:tav tm="0">
                                          <p:val>
                                            <p:strVal val="ppt_y"/>
                                          </p:val>
                                        </p:tav>
                                        <p:tav tm="100000">
                                          <p:val>
                                            <p:strVal val="ppt_y+.1"/>
                                          </p:val>
                                        </p:tav>
                                      </p:tavLst>
                                    </p:anim>
                                    <p:set>
                                      <p:cBhvr>
                                        <p:cTn id="29" dur="1" fill="hold">
                                          <p:stCondLst>
                                            <p:cond delay="999"/>
                                          </p:stCondLst>
                                        </p:cTn>
                                        <p:tgtEl>
                                          <p:spTgt spid="12"/>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8195"/>
                                        </p:tgtEl>
                                      </p:cBhvr>
                                    </p:animEffect>
                                    <p:anim calcmode="lin" valueType="num">
                                      <p:cBhvr>
                                        <p:cTn id="32" dur="1000"/>
                                        <p:tgtEl>
                                          <p:spTgt spid="8195"/>
                                        </p:tgtEl>
                                        <p:attrNameLst>
                                          <p:attrName>ppt_x</p:attrName>
                                        </p:attrNameLst>
                                      </p:cBhvr>
                                      <p:tavLst>
                                        <p:tav tm="0">
                                          <p:val>
                                            <p:strVal val="ppt_x"/>
                                          </p:val>
                                        </p:tav>
                                        <p:tav tm="100000">
                                          <p:val>
                                            <p:strVal val="ppt_x"/>
                                          </p:val>
                                        </p:tav>
                                      </p:tavLst>
                                    </p:anim>
                                    <p:anim calcmode="lin" valueType="num">
                                      <p:cBhvr>
                                        <p:cTn id="33" dur="1000"/>
                                        <p:tgtEl>
                                          <p:spTgt spid="8195"/>
                                        </p:tgtEl>
                                        <p:attrNameLst>
                                          <p:attrName>ppt_y</p:attrName>
                                        </p:attrNameLst>
                                      </p:cBhvr>
                                      <p:tavLst>
                                        <p:tav tm="0">
                                          <p:val>
                                            <p:strVal val="ppt_y"/>
                                          </p:val>
                                        </p:tav>
                                        <p:tav tm="100000">
                                          <p:val>
                                            <p:strVal val="ppt_y+.1"/>
                                          </p:val>
                                        </p:tav>
                                      </p:tavLst>
                                    </p:anim>
                                    <p:set>
                                      <p:cBhvr>
                                        <p:cTn id="34" dur="1" fill="hold">
                                          <p:stCondLst>
                                            <p:cond delay="999"/>
                                          </p:stCondLst>
                                        </p:cTn>
                                        <p:tgtEl>
                                          <p:spTgt spid="8195"/>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14"/>
                                        </p:tgtEl>
                                      </p:cBhvr>
                                    </p:animEffect>
                                    <p:anim calcmode="lin" valueType="num">
                                      <p:cBhvr>
                                        <p:cTn id="42" dur="1000"/>
                                        <p:tgtEl>
                                          <p:spTgt spid="14"/>
                                        </p:tgtEl>
                                        <p:attrNameLst>
                                          <p:attrName>ppt_x</p:attrName>
                                        </p:attrNameLst>
                                      </p:cBhvr>
                                      <p:tavLst>
                                        <p:tav tm="0">
                                          <p:val>
                                            <p:strVal val="ppt_x"/>
                                          </p:val>
                                        </p:tav>
                                        <p:tav tm="100000">
                                          <p:val>
                                            <p:strVal val="ppt_x"/>
                                          </p:val>
                                        </p:tav>
                                      </p:tavLst>
                                    </p:anim>
                                    <p:anim calcmode="lin" valueType="num">
                                      <p:cBhvr>
                                        <p:cTn id="43" dur="1000"/>
                                        <p:tgtEl>
                                          <p:spTgt spid="14"/>
                                        </p:tgtEl>
                                        <p:attrNameLst>
                                          <p:attrName>ppt_y</p:attrName>
                                        </p:attrNameLst>
                                      </p:cBhvr>
                                      <p:tavLst>
                                        <p:tav tm="0">
                                          <p:val>
                                            <p:strVal val="ppt_y"/>
                                          </p:val>
                                        </p:tav>
                                        <p:tav tm="100000">
                                          <p:val>
                                            <p:strVal val="ppt_y+.1"/>
                                          </p:val>
                                        </p:tav>
                                      </p:tavLst>
                                    </p:anim>
                                    <p:set>
                                      <p:cBhvr>
                                        <p:cTn id="44" dur="1" fill="hold">
                                          <p:stCondLst>
                                            <p:cond delay="999"/>
                                          </p:stCondLst>
                                        </p:cTn>
                                        <p:tgtEl>
                                          <p:spTgt spid="14"/>
                                        </p:tgtEl>
                                        <p:attrNameLst>
                                          <p:attrName>style.visibility</p:attrName>
                                        </p:attrNameLst>
                                      </p:cBhvr>
                                      <p:to>
                                        <p:strVal val="hidden"/>
                                      </p:to>
                                    </p:set>
                                  </p:childTnLst>
                                </p:cTn>
                              </p:par>
                            </p:childTnLst>
                          </p:cTn>
                        </p:par>
                        <p:par>
                          <p:cTn id="45" fill="hold">
                            <p:stCondLst>
                              <p:cond delay="1000"/>
                            </p:stCondLst>
                            <p:childTnLst>
                              <p:par>
                                <p:cTn id="46" presetID="6" presetClass="emph" presetSubtype="0" fill="hold" grpId="0" nodeType="afterEffect">
                                  <p:stCondLst>
                                    <p:cond delay="0"/>
                                  </p:stCondLst>
                                  <p:childTnLst>
                                    <p:animScale>
                                      <p:cBhvr>
                                        <p:cTn id="47"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6" grpId="0" animBg="1"/>
      <p:bldP spid="11" grpId="0" animBg="1"/>
      <p:bldP spid="12" grpId="0" animBg="1"/>
      <p:bldP spid="13" grpId="0" animBg="1"/>
      <p:bldP spid="15" grpId="0" animBg="1"/>
      <p:bldP spid="10"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332656"/>
            <a:ext cx="8001000" cy="838200"/>
          </a:xfrm>
        </p:spPr>
        <p:txBody>
          <a:bodyPr/>
          <a:lstStyle/>
          <a:p>
            <a:r>
              <a:rPr lang="zh-TW" altLang="en-US" dirty="0" smtClean="0"/>
              <a:t>復學流程</a:t>
            </a:r>
            <a:endParaRPr lang="zh-TW" altLang="en-US" dirty="0"/>
          </a:p>
        </p:txBody>
      </p:sp>
      <p:sp>
        <p:nvSpPr>
          <p:cNvPr id="8" name="圓角矩形 7"/>
          <p:cNvSpPr/>
          <p:nvPr/>
        </p:nvSpPr>
        <p:spPr>
          <a:xfrm>
            <a:off x="611560" y="908720"/>
            <a:ext cx="2160240" cy="2160240"/>
          </a:xfrm>
          <a:prstGeom prst="roundRect">
            <a:avLst/>
          </a:prstGeom>
          <a:gradFill>
            <a:gsLst>
              <a:gs pos="0">
                <a:schemeClr val="accent1">
                  <a:lumMod val="5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r>
              <a:rPr lang="zh-TW" altLang="en-US" sz="2800" b="1" dirty="0" smtClean="0">
                <a:solidFill>
                  <a:srgbClr val="FFFF00"/>
                </a:solidFill>
                <a:effectLst>
                  <a:outerShdw blurRad="38100" dist="38100" dir="2700000" algn="tl">
                    <a:srgbClr val="000000">
                      <a:alpha val="43137"/>
                    </a:srgbClr>
                  </a:outerShdw>
                </a:effectLst>
              </a:rPr>
              <a:t>學生</a:t>
            </a:r>
            <a:r>
              <a:rPr lang="zh-TW" altLang="zh-TW" sz="2800" b="1" dirty="0" smtClean="0">
                <a:solidFill>
                  <a:srgbClr val="FFFF00"/>
                </a:solidFill>
                <a:effectLst>
                  <a:outerShdw blurRad="38100" dist="38100" dir="2700000" algn="tl">
                    <a:srgbClr val="000000">
                      <a:alpha val="43137"/>
                    </a:srgbClr>
                  </a:outerShdw>
                </a:effectLst>
              </a:rPr>
              <a:t>填寫</a:t>
            </a:r>
            <a:endParaRPr lang="en-US" altLang="zh-TW" sz="2800" b="1" dirty="0" smtClean="0">
              <a:solidFill>
                <a:srgbClr val="FFFF00"/>
              </a:solidFill>
              <a:effectLst>
                <a:outerShdw blurRad="38100" dist="38100" dir="2700000" algn="tl">
                  <a:srgbClr val="000000">
                    <a:alpha val="43137"/>
                  </a:srgbClr>
                </a:outerShdw>
              </a:effectLst>
            </a:endParaRPr>
          </a:p>
          <a:p>
            <a:r>
              <a:rPr lang="zh-TW" altLang="zh-TW" sz="2800" b="1" dirty="0" smtClean="0">
                <a:solidFill>
                  <a:srgbClr val="FFFF00"/>
                </a:solidFill>
                <a:effectLst>
                  <a:outerShdw blurRad="38100" dist="38100" dir="2700000" algn="tl">
                    <a:srgbClr val="000000">
                      <a:alpha val="43137"/>
                    </a:srgbClr>
                  </a:outerShdw>
                </a:effectLst>
              </a:rPr>
              <a:t>復學</a:t>
            </a:r>
            <a:endParaRPr lang="en-US" altLang="zh-TW" sz="2800" b="1" dirty="0" smtClean="0">
              <a:solidFill>
                <a:srgbClr val="FFFF00"/>
              </a:solidFill>
              <a:effectLst>
                <a:outerShdw blurRad="38100" dist="38100" dir="2700000" algn="tl">
                  <a:srgbClr val="000000">
                    <a:alpha val="43137"/>
                  </a:srgbClr>
                </a:outerShdw>
              </a:effectLst>
            </a:endParaRPr>
          </a:p>
          <a:p>
            <a:r>
              <a:rPr lang="zh-TW" altLang="zh-TW" sz="2800" b="1" dirty="0" smtClean="0">
                <a:solidFill>
                  <a:srgbClr val="FFFF00"/>
                </a:solidFill>
                <a:effectLst>
                  <a:outerShdw blurRad="38100" dist="38100" dir="2700000" algn="tl">
                    <a:srgbClr val="000000">
                      <a:alpha val="43137"/>
                    </a:srgbClr>
                  </a:outerShdw>
                </a:effectLst>
              </a:rPr>
              <a:t>申請書</a:t>
            </a:r>
            <a:endParaRPr lang="zh-TW" altLang="en-US" sz="2800" b="1" dirty="0">
              <a:effectLst>
                <a:outerShdw blurRad="38100" dist="38100" dir="2700000" algn="tl">
                  <a:srgbClr val="000000">
                    <a:alpha val="43137"/>
                  </a:srgbClr>
                </a:outerShdw>
              </a:effectLst>
            </a:endParaRPr>
          </a:p>
        </p:txBody>
      </p:sp>
      <p:sp>
        <p:nvSpPr>
          <p:cNvPr id="9" name="圓角矩形 8"/>
          <p:cNvSpPr/>
          <p:nvPr/>
        </p:nvSpPr>
        <p:spPr>
          <a:xfrm>
            <a:off x="2195736" y="908720"/>
            <a:ext cx="6048672" cy="2160240"/>
          </a:xfrm>
          <a:prstGeom prst="roundRect">
            <a:avLst/>
          </a:prstGeom>
          <a:solidFill>
            <a:srgbClr val="FFFFFF"/>
          </a:solid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TW" altLang="en-US" sz="2800" dirty="0" smtClean="0">
                <a:solidFill>
                  <a:schemeClr val="bg1"/>
                </a:solidFill>
              </a:rPr>
              <a:t>學校</a:t>
            </a:r>
            <a:r>
              <a:rPr lang="zh-TW" altLang="zh-TW" sz="2800" dirty="0" smtClean="0">
                <a:solidFill>
                  <a:schemeClr val="bg1"/>
                </a:solidFill>
              </a:rPr>
              <a:t>召開</a:t>
            </a:r>
            <a:r>
              <a:rPr lang="zh-TW" altLang="zh-TW" sz="2800" dirty="0">
                <a:solidFill>
                  <a:srgbClr val="C00000"/>
                </a:solidFill>
              </a:rPr>
              <a:t>前置</a:t>
            </a:r>
            <a:r>
              <a:rPr lang="zh-TW" altLang="zh-TW" sz="2800" dirty="0" smtClean="0">
                <a:solidFill>
                  <a:srgbClr val="C00000"/>
                </a:solidFill>
              </a:rPr>
              <a:t>會議</a:t>
            </a:r>
            <a:endParaRPr lang="en-US" altLang="zh-TW" sz="2800" dirty="0" smtClean="0">
              <a:solidFill>
                <a:srgbClr val="C00000"/>
              </a:solidFill>
            </a:endParaRPr>
          </a:p>
          <a:p>
            <a:pPr marL="1608138" indent="-1608138"/>
            <a:r>
              <a:rPr lang="zh-TW" altLang="en-US" sz="2600" dirty="0" smtClean="0">
                <a:solidFill>
                  <a:schemeClr val="bg1"/>
                </a:solidFill>
              </a:rPr>
              <a:t>參與</a:t>
            </a:r>
            <a:r>
              <a:rPr lang="zh-TW" altLang="en-US" sz="2600" dirty="0">
                <a:solidFill>
                  <a:schemeClr val="bg1"/>
                </a:solidFill>
              </a:rPr>
              <a:t>人員</a:t>
            </a:r>
            <a:r>
              <a:rPr lang="zh-TW" altLang="en-US" sz="2600" dirty="0" smtClean="0">
                <a:solidFill>
                  <a:schemeClr val="bg1"/>
                </a:solidFill>
              </a:rPr>
              <a:t>：</a:t>
            </a:r>
            <a:r>
              <a:rPr lang="zh-TW" altLang="zh-TW" sz="2600" dirty="0" smtClean="0">
                <a:solidFill>
                  <a:srgbClr val="C00000"/>
                </a:solidFill>
              </a:rPr>
              <a:t>教務</a:t>
            </a:r>
            <a:r>
              <a:rPr lang="zh-TW" altLang="zh-TW" sz="2600" dirty="0">
                <a:solidFill>
                  <a:srgbClr val="C00000"/>
                </a:solidFill>
              </a:rPr>
              <a:t>人員、學務人員、輔導人員、該生導師及</a:t>
            </a:r>
            <a:r>
              <a:rPr lang="zh-TW" altLang="zh-TW" sz="2600" dirty="0" smtClean="0">
                <a:solidFill>
                  <a:srgbClr val="C00000"/>
                </a:solidFill>
              </a:rPr>
              <a:t>家長</a:t>
            </a:r>
            <a:endParaRPr lang="en-US" altLang="zh-TW" sz="2600" dirty="0" smtClean="0">
              <a:solidFill>
                <a:srgbClr val="C00000"/>
              </a:solidFill>
            </a:endParaRPr>
          </a:p>
          <a:p>
            <a:pPr marL="1608138" indent="-1608138"/>
            <a:r>
              <a:rPr lang="zh-TW" altLang="en-US" sz="2600" dirty="0" smtClean="0">
                <a:solidFill>
                  <a:schemeClr val="bg1"/>
                </a:solidFill>
              </a:rPr>
              <a:t>會議</a:t>
            </a:r>
            <a:r>
              <a:rPr lang="zh-TW" altLang="en-US" sz="2600" dirty="0">
                <a:solidFill>
                  <a:schemeClr val="bg1"/>
                </a:solidFill>
              </a:rPr>
              <a:t>目的</a:t>
            </a:r>
            <a:r>
              <a:rPr lang="zh-TW" altLang="en-US" sz="2600" dirty="0" smtClean="0">
                <a:solidFill>
                  <a:schemeClr val="bg1"/>
                </a:solidFill>
              </a:rPr>
              <a:t>：</a:t>
            </a:r>
            <a:r>
              <a:rPr lang="zh-TW" altLang="zh-TW" sz="2600" dirty="0" smtClean="0">
                <a:solidFill>
                  <a:srgbClr val="C00000"/>
                </a:solidFill>
              </a:rPr>
              <a:t>研</a:t>
            </a:r>
            <a:r>
              <a:rPr lang="zh-TW" altLang="zh-TW" sz="2600" dirty="0">
                <a:solidFill>
                  <a:srgbClr val="C00000"/>
                </a:solidFill>
              </a:rPr>
              <a:t>擬該生</a:t>
            </a:r>
            <a:r>
              <a:rPr lang="zh-TW" altLang="zh-TW" sz="2600" b="1" dirty="0">
                <a:solidFill>
                  <a:srgbClr val="C00000"/>
                </a:solidFill>
              </a:rPr>
              <a:t>復學觀察機制及復學輔導課程</a:t>
            </a:r>
            <a:r>
              <a:rPr lang="zh-TW" altLang="zh-TW" sz="2600" dirty="0">
                <a:solidFill>
                  <a:srgbClr val="C00000"/>
                </a:solidFill>
              </a:rPr>
              <a:t>，積極協助</a:t>
            </a:r>
            <a:r>
              <a:rPr lang="zh-TW" altLang="zh-TW" sz="2600" dirty="0" smtClean="0">
                <a:solidFill>
                  <a:srgbClr val="C00000"/>
                </a:solidFill>
              </a:rPr>
              <a:t>復學</a:t>
            </a:r>
            <a:endParaRPr lang="zh-TW" altLang="zh-TW" sz="2600" dirty="0">
              <a:solidFill>
                <a:srgbClr val="C00000"/>
              </a:solidFill>
            </a:endParaRPr>
          </a:p>
        </p:txBody>
      </p:sp>
      <p:sp>
        <p:nvSpPr>
          <p:cNvPr id="10" name="圓角矩形 9"/>
          <p:cNvSpPr/>
          <p:nvPr/>
        </p:nvSpPr>
        <p:spPr>
          <a:xfrm>
            <a:off x="678878" y="3717032"/>
            <a:ext cx="2160240" cy="2088232"/>
          </a:xfrm>
          <a:prstGeom prst="roundRect">
            <a:avLst/>
          </a:prstGeom>
          <a:gradFill>
            <a:gsLst>
              <a:gs pos="0">
                <a:schemeClr val="accent6">
                  <a:lumMod val="75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r>
              <a:rPr lang="zh-TW" altLang="zh-TW" sz="2800" b="1" dirty="0">
                <a:solidFill>
                  <a:srgbClr val="FFFF00"/>
                </a:solidFill>
                <a:effectLst>
                  <a:outerShdw blurRad="38100" dist="38100" dir="2700000" algn="tl">
                    <a:srgbClr val="000000">
                      <a:alpha val="43137"/>
                    </a:srgbClr>
                  </a:outerShdw>
                </a:effectLst>
              </a:rPr>
              <a:t>學生經</a:t>
            </a:r>
            <a:endParaRPr lang="en-US" altLang="zh-TW" sz="2800" b="1" dirty="0">
              <a:solidFill>
                <a:srgbClr val="FFFF00"/>
              </a:solidFill>
              <a:effectLst>
                <a:outerShdw blurRad="38100" dist="38100" dir="2700000" algn="tl">
                  <a:srgbClr val="000000">
                    <a:alpha val="43137"/>
                  </a:srgbClr>
                </a:outerShdw>
              </a:effectLst>
            </a:endParaRPr>
          </a:p>
          <a:p>
            <a:r>
              <a:rPr lang="zh-TW" altLang="zh-TW" sz="2800" b="1" dirty="0">
                <a:solidFill>
                  <a:srgbClr val="FFFF00"/>
                </a:solidFill>
                <a:effectLst>
                  <a:outerShdw blurRad="38100" dist="38100" dir="2700000" algn="tl">
                    <a:srgbClr val="000000">
                      <a:alpha val="43137"/>
                    </a:srgbClr>
                  </a:outerShdw>
                </a:effectLst>
              </a:rPr>
              <a:t>輔導返</a:t>
            </a:r>
            <a:endParaRPr lang="en-US" altLang="zh-TW" sz="2800" b="1" dirty="0">
              <a:solidFill>
                <a:srgbClr val="FFFF00"/>
              </a:solidFill>
              <a:effectLst>
                <a:outerShdw blurRad="38100" dist="38100" dir="2700000" algn="tl">
                  <a:srgbClr val="000000">
                    <a:alpha val="43137"/>
                  </a:srgbClr>
                </a:outerShdw>
              </a:effectLst>
            </a:endParaRPr>
          </a:p>
          <a:p>
            <a:r>
              <a:rPr lang="zh-TW" altLang="zh-TW" sz="2800" b="1" dirty="0">
                <a:solidFill>
                  <a:srgbClr val="FFFF00"/>
                </a:solidFill>
                <a:effectLst>
                  <a:outerShdw blurRad="38100" dist="38100" dir="2700000" algn="tl">
                    <a:srgbClr val="000000">
                      <a:alpha val="43137"/>
                    </a:srgbClr>
                  </a:outerShdw>
                </a:effectLst>
              </a:rPr>
              <a:t>校復學</a:t>
            </a:r>
            <a:endParaRPr lang="zh-TW" altLang="en-US" sz="2800" b="1" dirty="0">
              <a:solidFill>
                <a:srgbClr val="FFFF00"/>
              </a:solidFill>
              <a:effectLst>
                <a:outerShdw blurRad="38100" dist="38100" dir="2700000" algn="tl">
                  <a:srgbClr val="000000">
                    <a:alpha val="43137"/>
                  </a:srgbClr>
                </a:outerShdw>
              </a:effectLst>
            </a:endParaRPr>
          </a:p>
        </p:txBody>
      </p:sp>
      <p:sp>
        <p:nvSpPr>
          <p:cNvPr id="11" name="圓角矩形 10"/>
          <p:cNvSpPr/>
          <p:nvPr/>
        </p:nvSpPr>
        <p:spPr>
          <a:xfrm>
            <a:off x="2263054" y="3717032"/>
            <a:ext cx="6048672" cy="2088232"/>
          </a:xfrm>
          <a:prstGeom prst="roundRect">
            <a:avLst/>
          </a:prstGeom>
          <a:solidFill>
            <a:srgbClr val="FFFFFF"/>
          </a:solid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TW" altLang="en-US" sz="2800" dirty="0" smtClean="0">
                <a:solidFill>
                  <a:schemeClr val="bg1"/>
                </a:solidFill>
              </a:rPr>
              <a:t>學校</a:t>
            </a:r>
            <a:r>
              <a:rPr lang="zh-TW" altLang="zh-TW" sz="2800" dirty="0" smtClean="0">
                <a:solidFill>
                  <a:schemeClr val="bg1"/>
                </a:solidFill>
              </a:rPr>
              <a:t>召開</a:t>
            </a:r>
            <a:r>
              <a:rPr lang="zh-TW" altLang="zh-TW" sz="2800" dirty="0">
                <a:solidFill>
                  <a:srgbClr val="C00000"/>
                </a:solidFill>
              </a:rPr>
              <a:t>「</a:t>
            </a:r>
            <a:r>
              <a:rPr lang="zh-TW" altLang="zh-TW" sz="2800" b="1" dirty="0">
                <a:solidFill>
                  <a:srgbClr val="C00000"/>
                </a:solidFill>
              </a:rPr>
              <a:t>中輟學生鑑定復學輔導就讀小組</a:t>
            </a:r>
            <a:r>
              <a:rPr lang="zh-TW" altLang="zh-TW" sz="2800" dirty="0" smtClean="0">
                <a:solidFill>
                  <a:srgbClr val="C00000"/>
                </a:solidFill>
              </a:rPr>
              <a:t>」</a:t>
            </a:r>
            <a:r>
              <a:rPr lang="zh-TW" altLang="en-US" sz="2800" dirty="0" smtClean="0">
                <a:solidFill>
                  <a:srgbClr val="C00000"/>
                </a:solidFill>
              </a:rPr>
              <a:t>會議</a:t>
            </a:r>
            <a:endParaRPr lang="en-US" altLang="zh-TW" sz="2800" dirty="0" smtClean="0">
              <a:solidFill>
                <a:srgbClr val="C00000"/>
              </a:solidFill>
            </a:endParaRPr>
          </a:p>
          <a:p>
            <a:r>
              <a:rPr lang="zh-TW" altLang="en-US" sz="2600" dirty="0" smtClean="0">
                <a:solidFill>
                  <a:srgbClr val="002060"/>
                </a:solidFill>
              </a:rPr>
              <a:t>會議目的：</a:t>
            </a:r>
            <a:r>
              <a:rPr lang="zh-TW" altLang="zh-TW" sz="2600" dirty="0" smtClean="0">
                <a:solidFill>
                  <a:srgbClr val="002060"/>
                </a:solidFill>
              </a:rPr>
              <a:t>評估</a:t>
            </a:r>
            <a:r>
              <a:rPr lang="zh-TW" altLang="zh-TW" sz="2600" dirty="0">
                <a:solidFill>
                  <a:srgbClr val="002060"/>
                </a:solidFill>
              </a:rPr>
              <a:t>學生狀況，做適切之</a:t>
            </a:r>
            <a:r>
              <a:rPr lang="zh-TW" altLang="zh-TW" sz="2600" b="1" dirty="0">
                <a:solidFill>
                  <a:srgbClr val="C00000"/>
                </a:solidFill>
              </a:rPr>
              <a:t>安置措施</a:t>
            </a:r>
            <a:r>
              <a:rPr lang="zh-TW" altLang="zh-TW" sz="2600" b="1" dirty="0">
                <a:solidFill>
                  <a:srgbClr val="FFFF00"/>
                </a:solidFill>
              </a:rPr>
              <a:t> </a:t>
            </a:r>
            <a:r>
              <a:rPr lang="en-US" altLang="zh-TW" sz="2600" dirty="0">
                <a:solidFill>
                  <a:srgbClr val="002060"/>
                </a:solidFill>
              </a:rPr>
              <a:t>(</a:t>
            </a:r>
            <a:r>
              <a:rPr lang="zh-TW" altLang="zh-TW" sz="2600" dirty="0">
                <a:solidFill>
                  <a:srgbClr val="002060"/>
                </a:solidFill>
              </a:rPr>
              <a:t>包括編班、</a:t>
            </a:r>
            <a:r>
              <a:rPr lang="zh-TW" altLang="en-US" sz="2600" dirty="0">
                <a:solidFill>
                  <a:srgbClr val="002060"/>
                </a:solidFill>
              </a:rPr>
              <a:t>成績處理、</a:t>
            </a:r>
            <a:r>
              <a:rPr lang="zh-TW" altLang="zh-TW" sz="2600" dirty="0">
                <a:solidFill>
                  <a:srgbClr val="002060"/>
                </a:solidFill>
              </a:rPr>
              <a:t>補救教學、親師懇談及個案輔導等</a:t>
            </a:r>
            <a:r>
              <a:rPr lang="en-US" altLang="zh-TW" sz="2600" dirty="0" smtClean="0">
                <a:solidFill>
                  <a:srgbClr val="002060"/>
                </a:solidFill>
              </a:rPr>
              <a:t>)</a:t>
            </a:r>
            <a:endParaRPr lang="zh-TW" altLang="en-US" sz="2600" dirty="0">
              <a:solidFill>
                <a:srgbClr val="002060"/>
              </a:solidFill>
            </a:endParaRPr>
          </a:p>
        </p:txBody>
      </p:sp>
      <p:sp>
        <p:nvSpPr>
          <p:cNvPr id="2" name="向下箭號 1"/>
          <p:cNvSpPr/>
          <p:nvPr/>
        </p:nvSpPr>
        <p:spPr>
          <a:xfrm>
            <a:off x="1403648" y="3068960"/>
            <a:ext cx="6336704" cy="648072"/>
          </a:xfrm>
          <a:prstGeom prst="downArrow">
            <a:avLst>
              <a:gd name="adj1" fmla="val 737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FF00"/>
                </a:solidFill>
                <a:effectLst>
                  <a:outerShdw blurRad="38100" dist="38100" dir="2700000" algn="tl">
                    <a:srgbClr val="000000">
                      <a:alpha val="43137"/>
                    </a:srgbClr>
                  </a:outerShdw>
                </a:effectLst>
              </a:rPr>
              <a:t>5</a:t>
            </a:r>
            <a:r>
              <a:rPr lang="zh-TW" altLang="en-US" sz="2400" b="1" dirty="0" smtClean="0">
                <a:solidFill>
                  <a:srgbClr val="FFFF00"/>
                </a:solidFill>
                <a:effectLst>
                  <a:outerShdw blurRad="38100" dist="38100" dir="2700000" algn="tl">
                    <a:srgbClr val="000000">
                      <a:alpha val="43137"/>
                    </a:srgbClr>
                  </a:outerShdw>
                </a:effectLst>
              </a:rPr>
              <a:t>個工作日內完成復學手續</a:t>
            </a:r>
            <a:endParaRPr lang="zh-TW" alt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4767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2"/>
          <p:cNvSpPr>
            <a:spLocks noGrp="1" noChangeArrowheads="1"/>
          </p:cNvSpPr>
          <p:nvPr>
            <p:ph type="title"/>
          </p:nvPr>
        </p:nvSpPr>
        <p:spPr/>
        <p:txBody>
          <a:bodyPr anchor="ctr"/>
          <a:lstStyle/>
          <a:p>
            <a:pPr eaLnBrk="1" hangingPunct="1"/>
            <a:r>
              <a:rPr lang="zh-TW" altLang="en-US" dirty="0" smtClean="0"/>
              <a:t>結案通報</a:t>
            </a:r>
          </a:p>
        </p:txBody>
      </p:sp>
      <p:sp>
        <p:nvSpPr>
          <p:cNvPr id="2" name="內容版面配置區 1"/>
          <p:cNvSpPr>
            <a:spLocks noGrp="1"/>
          </p:cNvSpPr>
          <p:nvPr>
            <p:ph idx="1"/>
          </p:nvPr>
        </p:nvSpPr>
        <p:spPr>
          <a:xfrm>
            <a:off x="685800" y="1295400"/>
            <a:ext cx="7772400" cy="4974962"/>
          </a:xfrm>
        </p:spPr>
        <p:txBody>
          <a:bodyPr/>
          <a:lstStyle/>
          <a:p>
            <a:r>
              <a:rPr lang="zh-TW" altLang="en-US" dirty="0"/>
              <a:t>註冊組於中輟學生個案返校復學後，</a:t>
            </a:r>
            <a:r>
              <a:rPr lang="zh-TW" altLang="en-US" b="1" dirty="0">
                <a:solidFill>
                  <a:srgbClr val="FFFF00"/>
                </a:solidFill>
              </a:rPr>
              <a:t>即時上網</a:t>
            </a:r>
            <a:r>
              <a:rPr lang="zh-TW" altLang="en-US" b="1" dirty="0" smtClean="0">
                <a:solidFill>
                  <a:srgbClr val="FFFF00"/>
                </a:solidFill>
              </a:rPr>
              <a:t>通報，</a:t>
            </a:r>
            <a:r>
              <a:rPr lang="en-US" altLang="zh-TW" b="1" dirty="0" smtClean="0">
                <a:solidFill>
                  <a:srgbClr val="FFFF00"/>
                </a:solidFill>
              </a:rPr>
              <a:t>5</a:t>
            </a:r>
            <a:r>
              <a:rPr lang="zh-TW" altLang="en-US" b="1" dirty="0" smtClean="0">
                <a:solidFill>
                  <a:srgbClr val="FFFF00"/>
                </a:solidFill>
              </a:rPr>
              <a:t>日內書面</a:t>
            </a:r>
            <a:r>
              <a:rPr lang="zh-TW" altLang="en-US" b="1" dirty="0">
                <a:solidFill>
                  <a:srgbClr val="FFFF00"/>
                </a:solidFill>
              </a:rPr>
              <a:t>函報</a:t>
            </a:r>
            <a:r>
              <a:rPr lang="zh-TW" altLang="en-US" dirty="0"/>
              <a:t>所在地強迫入學委員會、社會局、各區中心學校。</a:t>
            </a:r>
          </a:p>
          <a:p>
            <a:r>
              <a:rPr lang="zh-TW" altLang="en-US" dirty="0" smtClean="0"/>
              <a:t>通報</a:t>
            </a:r>
            <a:r>
              <a:rPr lang="zh-TW" altLang="en-US" dirty="0"/>
              <a:t>完成，請列印備份通報單，</a:t>
            </a:r>
            <a:r>
              <a:rPr lang="zh-TW" altLang="en-US" b="1" dirty="0">
                <a:solidFill>
                  <a:srgbClr val="FFFF00"/>
                </a:solidFill>
              </a:rPr>
              <a:t>會</a:t>
            </a:r>
            <a:r>
              <a:rPr lang="zh-TW" altLang="en-US" b="1" dirty="0" smtClean="0">
                <a:solidFill>
                  <a:srgbClr val="FFFF00"/>
                </a:solidFill>
              </a:rPr>
              <a:t>知學務處及</a:t>
            </a:r>
            <a:r>
              <a:rPr lang="zh-TW" altLang="en-US" b="1" dirty="0">
                <a:solidFill>
                  <a:srgbClr val="FFFF00"/>
                </a:solidFill>
              </a:rPr>
              <a:t>輔導室</a:t>
            </a:r>
            <a:r>
              <a:rPr lang="zh-TW" altLang="en-US" dirty="0" smtClean="0"/>
              <a:t>。</a:t>
            </a:r>
            <a:endParaRPr lang="en-US" altLang="zh-TW" dirty="0" smtClean="0"/>
          </a:p>
          <a:p>
            <a:r>
              <a:rPr lang="zh-TW" altLang="zh-TW" dirty="0">
                <a:latin typeface="+mn-ea"/>
              </a:rPr>
              <a:t>學生返校復學後，</a:t>
            </a:r>
            <a:r>
              <a:rPr lang="zh-TW" altLang="zh-TW" b="1" dirty="0">
                <a:solidFill>
                  <a:srgbClr val="FFFF00"/>
                </a:solidFill>
                <a:latin typeface="+mn-ea"/>
              </a:rPr>
              <a:t>輔導室應告知轉介單位</a:t>
            </a:r>
            <a:r>
              <a:rPr lang="zh-TW" altLang="zh-TW" dirty="0" smtClean="0">
                <a:latin typeface="+mn-ea"/>
              </a:rPr>
              <a:t>。</a:t>
            </a:r>
            <a:endParaRPr lang="zh-TW" altLang="en-US" dirty="0">
              <a:latin typeface="+mn-ea"/>
            </a:endParaRPr>
          </a:p>
          <a:p>
            <a:r>
              <a:rPr lang="zh-TW" altLang="en-US" dirty="0"/>
              <a:t> </a:t>
            </a:r>
            <a:r>
              <a:rPr lang="zh-TW" altLang="en-US" dirty="0" smtClean="0"/>
              <a:t>學生</a:t>
            </a:r>
            <a:r>
              <a:rPr lang="zh-TW" altLang="en-US" dirty="0"/>
              <a:t>復學後轉學時，</a:t>
            </a:r>
            <a:r>
              <a:rPr lang="zh-TW" altLang="en-US" b="1" dirty="0">
                <a:solidFill>
                  <a:srgbClr val="FFFF00"/>
                </a:solidFill>
              </a:rPr>
              <a:t>轉出學校應負責</a:t>
            </a:r>
            <a:r>
              <a:rPr lang="zh-TW" altLang="en-US" dirty="0"/>
              <a:t>確認學生進入轉入學校後始可辦理結案</a:t>
            </a:r>
          </a:p>
        </p:txBody>
      </p:sp>
      <p:sp>
        <p:nvSpPr>
          <p:cNvPr id="4" name="矩形 3"/>
          <p:cNvSpPr/>
          <p:nvPr/>
        </p:nvSpPr>
        <p:spPr>
          <a:xfrm>
            <a:off x="1115616" y="6008752"/>
            <a:ext cx="184731" cy="523220"/>
          </a:xfrm>
          <a:prstGeom prst="rect">
            <a:avLst/>
          </a:prstGeom>
        </p:spPr>
        <p:txBody>
          <a:bodyPr wrap="none">
            <a:spAutoFit/>
          </a:bodyPr>
          <a:lstStyle/>
          <a:p>
            <a:pPr eaLnBrk="1" hangingPunct="1"/>
            <a:endParaRPr lang="zh-TW"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1918973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中輟生復學注意事項</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555</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 </a:t>
            </a:r>
            <a:endParaRPr lang="zh-TW" altLang="en-US" dirty="0">
              <a:solidFill>
                <a:srgbClr val="FF0000"/>
              </a:solidFill>
            </a:endParaRPr>
          </a:p>
        </p:txBody>
      </p:sp>
      <p:sp>
        <p:nvSpPr>
          <p:cNvPr id="3" name="內容版面配置區 2"/>
          <p:cNvSpPr>
            <a:spLocks noGrp="1"/>
          </p:cNvSpPr>
          <p:nvPr>
            <p:ph sz="quarter" idx="1"/>
          </p:nvPr>
        </p:nvSpPr>
        <p:spPr/>
        <p:txBody>
          <a:bodyPr/>
          <a:lstStyle/>
          <a:p>
            <a:r>
              <a:rPr lang="zh-TW" altLang="en-US" sz="3600" dirty="0" smtClean="0">
                <a:latin typeface="微軟正黑體" pitchFamily="34" charset="-120"/>
                <a:ea typeface="微軟正黑體" pitchFamily="34" charset="-120"/>
              </a:rPr>
              <a:t>中輟生表達返校意願或家長提出復學， 需於</a:t>
            </a:r>
            <a:r>
              <a:rPr lang="en-US" altLang="zh-TW"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mj-cs"/>
              </a:rPr>
              <a:t>5</a:t>
            </a:r>
            <a:r>
              <a:rPr lang="zh-TW" altLang="en-US"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mj-cs"/>
              </a:rPr>
              <a:t>個工作天內</a:t>
            </a:r>
            <a:r>
              <a:rPr lang="zh-TW" altLang="en-US" sz="3600" dirty="0" smtClean="0">
                <a:latin typeface="微軟正黑體" pitchFamily="34" charset="-120"/>
                <a:ea typeface="微軟正黑體" pitchFamily="34" charset="-120"/>
              </a:rPr>
              <a:t>完成復學程序。</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復學後， </a:t>
            </a:r>
            <a:r>
              <a:rPr lang="en-US" altLang="zh-TW"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mj-cs"/>
              </a:rPr>
              <a:t>5</a:t>
            </a:r>
            <a:r>
              <a:rPr lang="zh-TW" altLang="en-US"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mj-cs"/>
              </a:rPr>
              <a:t>個工作天</a:t>
            </a:r>
            <a:r>
              <a:rPr lang="zh-TW" altLang="en-US" sz="3600" dirty="0" smtClean="0">
                <a:latin typeface="微軟正黑體" pitchFamily="34" charset="-120"/>
                <a:ea typeface="微軟正黑體" pitchFamily="34" charset="-120"/>
              </a:rPr>
              <a:t>完成書面復學通報。 </a:t>
            </a:r>
            <a:endParaRPr lang="en-US" altLang="zh-TW" sz="3600" dirty="0" smtClean="0">
              <a:latin typeface="微軟正黑體" pitchFamily="34" charset="-120"/>
              <a:ea typeface="微軟正黑體" pitchFamily="34" charset="-120"/>
            </a:endParaRPr>
          </a:p>
          <a:p>
            <a:r>
              <a:rPr lang="zh-TW" altLang="en-US" sz="3600" dirty="0" smtClean="0">
                <a:latin typeface="微軟正黑體" pitchFamily="34" charset="-120"/>
                <a:ea typeface="微軟正黑體" pitchFamily="34" charset="-120"/>
              </a:rPr>
              <a:t>輔導室統籌協調各處室， </a:t>
            </a:r>
            <a:r>
              <a:rPr lang="en-US" altLang="zh-TW"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mj-cs"/>
              </a:rPr>
              <a:t>5</a:t>
            </a:r>
            <a:r>
              <a:rPr lang="zh-TW" altLang="en-US" sz="36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mj-cs"/>
              </a:rPr>
              <a:t>個工作天</a:t>
            </a:r>
            <a:r>
              <a:rPr lang="zh-TW" altLang="en-US" sz="3600" dirty="0" smtClean="0">
                <a:latin typeface="微軟正黑體" pitchFamily="34" charset="-120"/>
                <a:ea typeface="微軟正黑體" pitchFamily="34" charset="-120"/>
              </a:rPr>
              <a:t>內完成心理輔導、 行為輔導、課業輔導、 班級輔導及親師溝通等， 統整輔導就讀措施或計畫。  </a:t>
            </a:r>
            <a:endParaRPr lang="en-US" altLang="zh-TW" sz="3600" dirty="0" smtClean="0">
              <a:latin typeface="微軟正黑體" pitchFamily="34" charset="-120"/>
              <a:ea typeface="微軟正黑體" pitchFamily="34" charset="-120"/>
            </a:endParaRPr>
          </a:p>
          <a:p>
            <a:pPr>
              <a:buNone/>
            </a:pPr>
            <a:endParaRPr lang="en-US" altLang="zh-TW" dirty="0" smtClean="0"/>
          </a:p>
        </p:txBody>
      </p:sp>
    </p:spTree>
    <p:extLst>
      <p:ext uri="{BB962C8B-B14F-4D97-AF65-F5344CB8AC3E}">
        <p14:creationId xmlns:p14="http://schemas.microsoft.com/office/powerpoint/2010/main" val="783031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468313" y="188913"/>
            <a:ext cx="8229600" cy="868362"/>
          </a:xfrm>
        </p:spPr>
        <p:txBody>
          <a:bodyPr anchor="ctr"/>
          <a:lstStyle/>
          <a:p>
            <a:pPr eaLnBrk="1" hangingPunct="1"/>
            <a:r>
              <a:rPr lang="zh-TW" altLang="en-US" smtClean="0"/>
              <a:t>復學編班原則</a:t>
            </a:r>
          </a:p>
        </p:txBody>
      </p:sp>
      <p:sp>
        <p:nvSpPr>
          <p:cNvPr id="63491" name="Rectangle 3"/>
          <p:cNvSpPr>
            <a:spLocks noGrp="1" noChangeArrowheads="1"/>
          </p:cNvSpPr>
          <p:nvPr>
            <p:ph idx="4294967295"/>
          </p:nvPr>
        </p:nvSpPr>
        <p:spPr>
          <a:xfrm>
            <a:off x="1042988" y="1125538"/>
            <a:ext cx="7358062" cy="4787900"/>
          </a:xfrm>
        </p:spPr>
        <p:txBody>
          <a:bodyPr/>
          <a:lstStyle/>
          <a:p>
            <a:pPr eaLnBrk="1" hangingPunct="1"/>
            <a:r>
              <a:rPr lang="zh-TW" altLang="en-US" smtClean="0"/>
              <a:t>召開鑑定復學輔導就學小組會議研議處理。</a:t>
            </a:r>
          </a:p>
          <a:p>
            <a:pPr eaLnBrk="1" hangingPunct="1"/>
            <a:r>
              <a:rPr lang="zh-TW" altLang="en-US" b="1" smtClean="0">
                <a:solidFill>
                  <a:srgbClr val="FFFF00"/>
                </a:solidFill>
              </a:rPr>
              <a:t>依據學校編班原則及學生能力、年齡編入適當年級、班級。</a:t>
            </a:r>
          </a:p>
          <a:p>
            <a:pPr eaLnBrk="1" hangingPunct="1"/>
            <a:r>
              <a:rPr lang="zh-TW" altLang="en-US" smtClean="0"/>
              <a:t>經</a:t>
            </a:r>
            <a:r>
              <a:rPr lang="zh-TW" altLang="en-US" u="sng" smtClean="0"/>
              <a:t>專案暫讀補校</a:t>
            </a:r>
            <a:r>
              <a:rPr lang="zh-TW" altLang="en-US" smtClean="0"/>
              <a:t>或本局補助辦理之合作式中途班（即</a:t>
            </a:r>
            <a:r>
              <a:rPr lang="zh-TW" altLang="en-US" u="sng" smtClean="0"/>
              <a:t>中輟學園</a:t>
            </a:r>
            <a:r>
              <a:rPr lang="zh-TW" altLang="en-US" smtClean="0"/>
              <a:t>）之中輟復學生，</a:t>
            </a:r>
            <a:r>
              <a:rPr lang="zh-TW" altLang="en-US" b="1" smtClean="0">
                <a:solidFill>
                  <a:srgbClr val="FFFF00"/>
                </a:solidFill>
              </a:rPr>
              <a:t>學籍仍設原校原班</a:t>
            </a:r>
            <a:r>
              <a:rPr lang="zh-TW" altLang="en-US" smtClean="0">
                <a:solidFill>
                  <a:srgbClr val="FFFF00"/>
                </a:solidFill>
                <a:latin typeface="標楷體" pitchFamily="65" charset="-120"/>
              </a:rPr>
              <a:t>，成績也須原校處理</a:t>
            </a:r>
            <a:r>
              <a:rPr lang="zh-TW" altLang="en-US" sz="2800" smtClean="0">
                <a:latin typeface="標楷體" pitchFamily="65" charset="-120"/>
              </a:rPr>
              <a:t>。</a:t>
            </a:r>
            <a:r>
              <a:rPr lang="zh-TW" altLang="en-US" b="1" smtClean="0">
                <a:solidFill>
                  <a:srgbClr val="FFFF00"/>
                </a:solidFill>
              </a:rPr>
              <a:t> </a:t>
            </a:r>
            <a:r>
              <a:rPr lang="zh-TW" altLang="en-US" smtClean="0"/>
              <a:t>未滿十六歲學生再度中輟後，由原校負責追蹤輔導。</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chor="ctr"/>
          <a:lstStyle/>
          <a:p>
            <a:pPr eaLnBrk="1" hangingPunct="1"/>
            <a:r>
              <a:rPr lang="zh-TW" altLang="en-US" smtClean="0"/>
              <a:t>通報系統無法達成的任務</a:t>
            </a:r>
          </a:p>
        </p:txBody>
      </p:sp>
      <p:sp>
        <p:nvSpPr>
          <p:cNvPr id="12291" name="Rectangle 3"/>
          <p:cNvSpPr>
            <a:spLocks noGrp="1" noChangeArrowheads="1"/>
          </p:cNvSpPr>
          <p:nvPr>
            <p:ph type="body" idx="4294967295"/>
          </p:nvPr>
        </p:nvSpPr>
        <p:spPr>
          <a:xfrm>
            <a:off x="1376363" y="2101850"/>
            <a:ext cx="7081837" cy="3841750"/>
          </a:xfrm>
        </p:spPr>
        <p:txBody>
          <a:bodyPr/>
          <a:lstStyle/>
          <a:p>
            <a:pPr eaLnBrk="1" hangingPunct="1"/>
            <a:r>
              <a:rPr lang="zh-TW" altLang="en-US" smtClean="0">
                <a:latin typeface="標楷體" pitchFamily="65" charset="-120"/>
              </a:rPr>
              <a:t>「強迫入學條例」執行</a:t>
            </a:r>
          </a:p>
          <a:p>
            <a:pPr eaLnBrk="1" hangingPunct="1"/>
            <a:r>
              <a:rPr lang="zh-TW" altLang="en-US" smtClean="0">
                <a:latin typeface="標楷體" pitchFamily="65" charset="-120"/>
              </a:rPr>
              <a:t>非失蹤學生之追蹤輔導</a:t>
            </a:r>
          </a:p>
          <a:p>
            <a:pPr eaLnBrk="1" hangingPunct="1"/>
            <a:r>
              <a:rPr lang="zh-TW" altLang="en-US" smtClean="0">
                <a:latin typeface="標楷體" pitchFamily="65" charset="-120"/>
              </a:rPr>
              <a:t>資源單位之轉介</a:t>
            </a:r>
          </a:p>
          <a:p>
            <a:pPr eaLnBrk="1" hangingPunct="1"/>
            <a:r>
              <a:rPr lang="zh-TW" altLang="en-US" smtClean="0">
                <a:latin typeface="標楷體" pitchFamily="65" charset="-120"/>
              </a:rPr>
              <a:t>留下「案底」</a:t>
            </a:r>
            <a:r>
              <a:rPr lang="en-US" altLang="zh-TW" smtClean="0">
                <a:latin typeface="標楷體" pitchFamily="65" charset="-120"/>
              </a:rPr>
              <a: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68313" y="115888"/>
            <a:ext cx="8229600" cy="868362"/>
          </a:xfrm>
        </p:spPr>
        <p:txBody>
          <a:bodyPr anchor="ctr"/>
          <a:lstStyle/>
          <a:p>
            <a:pPr eaLnBrk="1" hangingPunct="1"/>
            <a:r>
              <a:rPr lang="zh-TW" altLang="en-US" smtClean="0"/>
              <a:t>復學後校內成績處理原則</a:t>
            </a:r>
          </a:p>
        </p:txBody>
      </p:sp>
      <p:sp>
        <p:nvSpPr>
          <p:cNvPr id="64515" name="Rectangle 3"/>
          <p:cNvSpPr>
            <a:spLocks noGrp="1" noChangeArrowheads="1"/>
          </p:cNvSpPr>
          <p:nvPr>
            <p:ph idx="4294967295"/>
          </p:nvPr>
        </p:nvSpPr>
        <p:spPr>
          <a:xfrm>
            <a:off x="685800" y="1295400"/>
            <a:ext cx="7421563" cy="4648200"/>
          </a:xfrm>
        </p:spPr>
        <p:txBody>
          <a:bodyPr/>
          <a:lstStyle/>
          <a:p>
            <a:pPr marL="812800" indent="-812800" eaLnBrk="1" hangingPunct="1"/>
            <a:r>
              <a:rPr lang="zh-TW" altLang="en-US" smtClean="0"/>
              <a:t>依臺北市國民小學學生成績評量辦法採計成績。</a:t>
            </a:r>
          </a:p>
          <a:p>
            <a:pPr marL="812800" indent="-812800" eaLnBrk="1" hangingPunct="1"/>
            <a:r>
              <a:rPr lang="zh-TW" altLang="en-US" smtClean="0">
                <a:solidFill>
                  <a:srgbClr val="FFFF00"/>
                </a:solidFill>
              </a:rPr>
              <a:t>以補考提供成績登錄。</a:t>
            </a:r>
          </a:p>
          <a:p>
            <a:pPr marL="812800" indent="-812800" eaLnBrk="1" hangingPunct="1"/>
            <a:r>
              <a:rPr lang="zh-TW" altLang="en-US" smtClean="0"/>
              <a:t>以現有成績紀錄作為學期成績參考。</a:t>
            </a:r>
          </a:p>
          <a:p>
            <a:pPr marL="812800" indent="-812800" eaLnBrk="1" hangingPunct="1"/>
            <a:r>
              <a:rPr lang="zh-TW" altLang="en-US" smtClean="0">
                <a:solidFill>
                  <a:srgbClr val="FFFF00"/>
                </a:solidFill>
              </a:rPr>
              <a:t>輟學期間成績得記載為零分。</a:t>
            </a:r>
          </a:p>
          <a:p>
            <a:pPr marL="812800" indent="-812800" eaLnBrk="1" hangingPunct="1"/>
            <a:r>
              <a:rPr lang="zh-TW" altLang="en-US" smtClean="0"/>
              <a:t>專案提報校內鑑定復學輔導就讀小組會議研議。</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gray">
          <a:xfrm rot="5400000">
            <a:off x="1543051" y="14335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5" name="AutoShape 4"/>
          <p:cNvSpPr>
            <a:spLocks noChangeArrowheads="1"/>
          </p:cNvSpPr>
          <p:nvPr/>
        </p:nvSpPr>
        <p:spPr bwMode="gray">
          <a:xfrm rot="5400000">
            <a:off x="1543051" y="23669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6" name="AutoShape 5"/>
          <p:cNvSpPr>
            <a:spLocks noChangeArrowheads="1"/>
          </p:cNvSpPr>
          <p:nvPr/>
        </p:nvSpPr>
        <p:spPr bwMode="gray">
          <a:xfrm rot="5400000">
            <a:off x="1543051" y="33004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1" name="AutoShape 7"/>
          <p:cNvSpPr>
            <a:spLocks noChangeArrowheads="1"/>
          </p:cNvSpPr>
          <p:nvPr/>
        </p:nvSpPr>
        <p:spPr bwMode="gray">
          <a:xfrm>
            <a:off x="2124075" y="1196975"/>
            <a:ext cx="5110163" cy="731838"/>
          </a:xfrm>
          <a:prstGeom prst="roundRect">
            <a:avLst>
              <a:gd name="adj" fmla="val 7093"/>
            </a:avLst>
          </a:prstGeom>
          <a:solidFill>
            <a:srgbClr val="D97300"/>
          </a:solidFill>
          <a:ln w="25400" algn="ctr">
            <a:noFill/>
            <a:round/>
            <a:headEnd/>
            <a:tailEnd/>
          </a:ln>
          <a:effectLst>
            <a:prstShdw prst="shdw17" dist="17961" dir="2700000">
              <a:srgbClr val="D97300">
                <a:gamma/>
                <a:shade val="60000"/>
                <a:invGamma/>
              </a:srgbClr>
            </a:prstShdw>
          </a:effectLst>
        </p:spPr>
        <p:txBody>
          <a:bodyPr lIns="45720" tIns="44450" rIns="45720" bIns="44450" anchor="ctr" anchorCtr="1"/>
          <a:lstStyle/>
          <a:p>
            <a:pP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思考</a:t>
            </a:r>
            <a:r>
              <a:rPr lang="zh-TW" altLang="en-US" sz="2800" dirty="0">
                <a:latin typeface="標楷體" pitchFamily="65" charset="-120"/>
                <a:ea typeface="標楷體" pitchFamily="65" charset="-120"/>
              </a:rPr>
              <a:t>─為什麼要進行通報</a:t>
            </a:r>
            <a:endParaRPr kumimoji="0" lang="zh-TW" altLang="zh-TW" sz="2800" b="1" dirty="0">
              <a:solidFill>
                <a:srgbClr val="FFFFFF"/>
              </a:solidFill>
              <a:latin typeface="標楷體" pitchFamily="65" charset="-120"/>
              <a:ea typeface="標楷體" pitchFamily="65" charset="-120"/>
            </a:endParaRPr>
          </a:p>
        </p:txBody>
      </p:sp>
      <p:sp>
        <p:nvSpPr>
          <p:cNvPr id="12" name="AutoShape 8"/>
          <p:cNvSpPr>
            <a:spLocks noChangeArrowheads="1"/>
          </p:cNvSpPr>
          <p:nvPr/>
        </p:nvSpPr>
        <p:spPr bwMode="gray">
          <a:xfrm>
            <a:off x="2114550" y="2130425"/>
            <a:ext cx="5110163" cy="731838"/>
          </a:xfrm>
          <a:prstGeom prst="roundRect">
            <a:avLst>
              <a:gd name="adj" fmla="val 7093"/>
            </a:avLst>
          </a:prstGeom>
          <a:solidFill>
            <a:srgbClr val="E0AD12"/>
          </a:solidFill>
          <a:ln w="25400" algn="ctr">
            <a:noFill/>
            <a:round/>
            <a:headEnd/>
            <a:tailEnd/>
          </a:ln>
          <a:effectLst>
            <a:prstShdw prst="shdw17" dist="17961" dir="2700000">
              <a:srgbClr val="E0AD12">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了解</a:t>
            </a:r>
            <a:r>
              <a:rPr lang="zh-TW" altLang="en-US" sz="2800" dirty="0">
                <a:latin typeface="標楷體" pitchFamily="65" charset="-120"/>
                <a:ea typeface="標楷體" pitchFamily="65" charset="-120"/>
              </a:rPr>
              <a:t>─中輟及尋獲通報流程 </a:t>
            </a:r>
            <a:endParaRPr kumimoji="0" lang="zh-TW" altLang="zh-TW" sz="2800" b="1" dirty="0">
              <a:solidFill>
                <a:srgbClr val="FFFFFF"/>
              </a:solidFill>
              <a:latin typeface="標楷體" pitchFamily="65" charset="-120"/>
              <a:ea typeface="標楷體" pitchFamily="65" charset="-120"/>
            </a:endParaRPr>
          </a:p>
        </p:txBody>
      </p:sp>
      <p:sp>
        <p:nvSpPr>
          <p:cNvPr id="13" name="AutoShape 9"/>
          <p:cNvSpPr>
            <a:spLocks noChangeArrowheads="1"/>
          </p:cNvSpPr>
          <p:nvPr/>
        </p:nvSpPr>
        <p:spPr bwMode="gray">
          <a:xfrm>
            <a:off x="2114550" y="3063875"/>
            <a:ext cx="5110163" cy="731838"/>
          </a:xfrm>
          <a:prstGeom prst="roundRect">
            <a:avLst>
              <a:gd name="adj" fmla="val 7093"/>
            </a:avLst>
          </a:prstGeom>
          <a:solidFill>
            <a:srgbClr val="92D050"/>
          </a:solidFill>
          <a:ln w="25400" algn="ctr">
            <a:noFill/>
            <a:round/>
            <a:headEnd/>
            <a:tailEnd/>
          </a:ln>
          <a:effectLst>
            <a:prstShdw prst="shdw17" dist="17961" dir="2700000">
              <a:srgbClr val="A1A64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釐清</a:t>
            </a:r>
            <a:r>
              <a:rPr lang="zh-TW" altLang="en-US" sz="2800" dirty="0">
                <a:latin typeface="標楷體" pitchFamily="65" charset="-120"/>
                <a:ea typeface="標楷體" pitchFamily="65" charset="-120"/>
              </a:rPr>
              <a:t>─中輟生類別與通報</a:t>
            </a:r>
            <a:endParaRPr kumimoji="0" lang="zh-TW" altLang="zh-TW" sz="2800" b="1" dirty="0">
              <a:solidFill>
                <a:srgbClr val="FFFFFF"/>
              </a:solidFill>
              <a:latin typeface="標楷體" pitchFamily="65" charset="-120"/>
              <a:ea typeface="標楷體" pitchFamily="65" charset="-120"/>
            </a:endParaRPr>
          </a:p>
        </p:txBody>
      </p:sp>
      <p:sp>
        <p:nvSpPr>
          <p:cNvPr id="15" name="AutoShape 11"/>
          <p:cNvSpPr>
            <a:spLocks noChangeArrowheads="1"/>
          </p:cNvSpPr>
          <p:nvPr/>
        </p:nvSpPr>
        <p:spPr bwMode="gray">
          <a:xfrm>
            <a:off x="2114550" y="3997325"/>
            <a:ext cx="5110163" cy="731838"/>
          </a:xfrm>
          <a:prstGeom prst="roundRect">
            <a:avLst>
              <a:gd name="adj" fmla="val 7093"/>
            </a:avLst>
          </a:prstGeom>
          <a:solidFill>
            <a:schemeClr val="accent1">
              <a:lumMod val="75000"/>
            </a:schemeClr>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後續</a:t>
            </a:r>
            <a:r>
              <a:rPr lang="zh-TW" altLang="en-US" sz="2800" dirty="0" smtClean="0">
                <a:latin typeface="標楷體" pitchFamily="65" charset="-120"/>
                <a:ea typeface="標楷體" pitchFamily="65" charset="-120"/>
              </a:rPr>
              <a:t>─復學</a:t>
            </a:r>
            <a:r>
              <a:rPr lang="zh-TW" altLang="en-US" sz="2800" dirty="0">
                <a:latin typeface="標楷體" pitchFamily="65" charset="-120"/>
                <a:ea typeface="標楷體" pitchFamily="65" charset="-120"/>
              </a:rPr>
              <a:t>通報</a:t>
            </a:r>
            <a:endParaRPr kumimoji="0" lang="zh-TW" altLang="zh-TW" sz="2800" b="1" dirty="0">
              <a:solidFill>
                <a:srgbClr val="FFFFFF"/>
              </a:solidFill>
              <a:latin typeface="標楷體" pitchFamily="65" charset="-120"/>
              <a:ea typeface="標楷體" pitchFamily="65" charset="-120"/>
            </a:endParaRPr>
          </a:p>
        </p:txBody>
      </p:sp>
      <p:sp>
        <p:nvSpPr>
          <p:cNvPr id="8201" name="AutoShape 12"/>
          <p:cNvSpPr>
            <a:spLocks noChangeArrowheads="1"/>
          </p:cNvSpPr>
          <p:nvPr/>
        </p:nvSpPr>
        <p:spPr bwMode="gray">
          <a:xfrm rot="5400000">
            <a:off x="1543051" y="42338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0" name="AutoShape 11"/>
          <p:cNvSpPr>
            <a:spLocks noChangeArrowheads="1"/>
          </p:cNvSpPr>
          <p:nvPr/>
        </p:nvSpPr>
        <p:spPr bwMode="gray">
          <a:xfrm>
            <a:off x="2084389" y="5085184"/>
            <a:ext cx="5110163" cy="731838"/>
          </a:xfrm>
          <a:prstGeom prst="roundRect">
            <a:avLst>
              <a:gd name="adj" fmla="val 7093"/>
            </a:avLst>
          </a:prstGeom>
          <a:solidFill>
            <a:srgbClr val="CC00FF"/>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kumimoji="0" lang="zh-TW" altLang="en-US" sz="2800" b="1" dirty="0" smtClean="0">
                <a:solidFill>
                  <a:srgbClr val="FFFFFF"/>
                </a:solidFill>
                <a:latin typeface="標楷體" pitchFamily="65" charset="-120"/>
                <a:ea typeface="標楷體" pitchFamily="65" charset="-120"/>
              </a:rPr>
              <a:t>通報小叮嚀</a:t>
            </a:r>
            <a:endParaRPr kumimoji="0" lang="zh-TW" altLang="zh-TW" sz="2800" b="1" dirty="0">
              <a:solidFill>
                <a:srgbClr val="FFFFFF"/>
              </a:solidFill>
              <a:latin typeface="標楷體" pitchFamily="65" charset="-120"/>
              <a:ea typeface="標楷體" pitchFamily="65" charset="-120"/>
            </a:endParaRPr>
          </a:p>
        </p:txBody>
      </p:sp>
      <p:sp>
        <p:nvSpPr>
          <p:cNvPr id="14" name="AutoShape 12"/>
          <p:cNvSpPr>
            <a:spLocks noChangeArrowheads="1"/>
          </p:cNvSpPr>
          <p:nvPr/>
        </p:nvSpPr>
        <p:spPr bwMode="gray">
          <a:xfrm rot="5400000">
            <a:off x="1512890" y="5321721"/>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Tree>
    <p:extLst>
      <p:ext uri="{BB962C8B-B14F-4D97-AF65-F5344CB8AC3E}">
        <p14:creationId xmlns:p14="http://schemas.microsoft.com/office/powerpoint/2010/main" val="1290410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194"/>
                                        </p:tgtEl>
                                      </p:cBhvr>
                                    </p:animEffect>
                                    <p:anim calcmode="lin" valueType="num">
                                      <p:cBhvr>
                                        <p:cTn id="12" dur="1000"/>
                                        <p:tgtEl>
                                          <p:spTgt spid="8194"/>
                                        </p:tgtEl>
                                        <p:attrNameLst>
                                          <p:attrName>ppt_x</p:attrName>
                                        </p:attrNameLst>
                                      </p:cBhvr>
                                      <p:tavLst>
                                        <p:tav tm="0">
                                          <p:val>
                                            <p:strVal val="ppt_x"/>
                                          </p:val>
                                        </p:tav>
                                        <p:tav tm="100000">
                                          <p:val>
                                            <p:strVal val="ppt_x"/>
                                          </p:val>
                                        </p:tav>
                                      </p:tavLst>
                                    </p:anim>
                                    <p:anim calcmode="lin" valueType="num">
                                      <p:cBhvr>
                                        <p:cTn id="13" dur="1000"/>
                                        <p:tgtEl>
                                          <p:spTgt spid="8194"/>
                                        </p:tgtEl>
                                        <p:attrNameLst>
                                          <p:attrName>ppt_y</p:attrName>
                                        </p:attrNameLst>
                                      </p:cBhvr>
                                      <p:tavLst>
                                        <p:tav tm="0">
                                          <p:val>
                                            <p:strVal val="ppt_y"/>
                                          </p:val>
                                        </p:tav>
                                        <p:tav tm="100000">
                                          <p:val>
                                            <p:strVal val="ppt_y+.1"/>
                                          </p:val>
                                        </p:tav>
                                      </p:tavLst>
                                    </p:anim>
                                    <p:set>
                                      <p:cBhvr>
                                        <p:cTn id="14" dur="1" fill="hold">
                                          <p:stCondLst>
                                            <p:cond delay="999"/>
                                          </p:stCondLst>
                                        </p:cTn>
                                        <p:tgtEl>
                                          <p:spTgt spid="819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3"/>
                                        </p:tgtEl>
                                      </p:cBhvr>
                                    </p:animEffect>
                                    <p:anim calcmode="lin" valueType="num">
                                      <p:cBhvr>
                                        <p:cTn id="17" dur="1000"/>
                                        <p:tgtEl>
                                          <p:spTgt spid="13"/>
                                        </p:tgtEl>
                                        <p:attrNameLst>
                                          <p:attrName>ppt_x</p:attrName>
                                        </p:attrNameLst>
                                      </p:cBhvr>
                                      <p:tavLst>
                                        <p:tav tm="0">
                                          <p:val>
                                            <p:strVal val="ppt_x"/>
                                          </p:val>
                                        </p:tav>
                                        <p:tav tm="100000">
                                          <p:val>
                                            <p:strVal val="ppt_x"/>
                                          </p:val>
                                        </p:tav>
                                      </p:tavLst>
                                    </p:anim>
                                    <p:anim calcmode="lin" valueType="num">
                                      <p:cBhvr>
                                        <p:cTn id="18" dur="1000"/>
                                        <p:tgtEl>
                                          <p:spTgt spid="13"/>
                                        </p:tgtEl>
                                        <p:attrNameLst>
                                          <p:attrName>ppt_y</p:attrName>
                                        </p:attrNameLst>
                                      </p:cBhvr>
                                      <p:tavLst>
                                        <p:tav tm="0">
                                          <p:val>
                                            <p:strVal val="ppt_y"/>
                                          </p:val>
                                        </p:tav>
                                        <p:tav tm="100000">
                                          <p:val>
                                            <p:strVal val="ppt_y+.1"/>
                                          </p:val>
                                        </p:tav>
                                      </p:tavLst>
                                    </p:anim>
                                    <p:set>
                                      <p:cBhvr>
                                        <p:cTn id="19" dur="1" fill="hold">
                                          <p:stCondLst>
                                            <p:cond delay="999"/>
                                          </p:stCondLst>
                                        </p:cTn>
                                        <p:tgtEl>
                                          <p:spTgt spid="13"/>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8196"/>
                                        </p:tgtEl>
                                      </p:cBhvr>
                                    </p:animEffect>
                                    <p:anim calcmode="lin" valueType="num">
                                      <p:cBhvr>
                                        <p:cTn id="22" dur="1000"/>
                                        <p:tgtEl>
                                          <p:spTgt spid="8196"/>
                                        </p:tgtEl>
                                        <p:attrNameLst>
                                          <p:attrName>ppt_x</p:attrName>
                                        </p:attrNameLst>
                                      </p:cBhvr>
                                      <p:tavLst>
                                        <p:tav tm="0">
                                          <p:val>
                                            <p:strVal val="ppt_x"/>
                                          </p:val>
                                        </p:tav>
                                        <p:tav tm="100000">
                                          <p:val>
                                            <p:strVal val="ppt_x"/>
                                          </p:val>
                                        </p:tav>
                                      </p:tavLst>
                                    </p:anim>
                                    <p:anim calcmode="lin" valueType="num">
                                      <p:cBhvr>
                                        <p:cTn id="23" dur="1000"/>
                                        <p:tgtEl>
                                          <p:spTgt spid="8196"/>
                                        </p:tgtEl>
                                        <p:attrNameLst>
                                          <p:attrName>ppt_y</p:attrName>
                                        </p:attrNameLst>
                                      </p:cBhvr>
                                      <p:tavLst>
                                        <p:tav tm="0">
                                          <p:val>
                                            <p:strVal val="ppt_y"/>
                                          </p:val>
                                        </p:tav>
                                        <p:tav tm="100000">
                                          <p:val>
                                            <p:strVal val="ppt_y+.1"/>
                                          </p:val>
                                        </p:tav>
                                      </p:tavLst>
                                    </p:anim>
                                    <p:set>
                                      <p:cBhvr>
                                        <p:cTn id="24" dur="1" fill="hold">
                                          <p:stCondLst>
                                            <p:cond delay="999"/>
                                          </p:stCondLst>
                                        </p:cTn>
                                        <p:tgtEl>
                                          <p:spTgt spid="8196"/>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12"/>
                                        </p:tgtEl>
                                      </p:cBhvr>
                                    </p:animEffect>
                                    <p:anim calcmode="lin" valueType="num">
                                      <p:cBhvr>
                                        <p:cTn id="27" dur="1000"/>
                                        <p:tgtEl>
                                          <p:spTgt spid="12"/>
                                        </p:tgtEl>
                                        <p:attrNameLst>
                                          <p:attrName>ppt_x</p:attrName>
                                        </p:attrNameLst>
                                      </p:cBhvr>
                                      <p:tavLst>
                                        <p:tav tm="0">
                                          <p:val>
                                            <p:strVal val="ppt_x"/>
                                          </p:val>
                                        </p:tav>
                                        <p:tav tm="100000">
                                          <p:val>
                                            <p:strVal val="ppt_x"/>
                                          </p:val>
                                        </p:tav>
                                      </p:tavLst>
                                    </p:anim>
                                    <p:anim calcmode="lin" valueType="num">
                                      <p:cBhvr>
                                        <p:cTn id="28" dur="1000"/>
                                        <p:tgtEl>
                                          <p:spTgt spid="12"/>
                                        </p:tgtEl>
                                        <p:attrNameLst>
                                          <p:attrName>ppt_y</p:attrName>
                                        </p:attrNameLst>
                                      </p:cBhvr>
                                      <p:tavLst>
                                        <p:tav tm="0">
                                          <p:val>
                                            <p:strVal val="ppt_y"/>
                                          </p:val>
                                        </p:tav>
                                        <p:tav tm="100000">
                                          <p:val>
                                            <p:strVal val="ppt_y+.1"/>
                                          </p:val>
                                        </p:tav>
                                      </p:tavLst>
                                    </p:anim>
                                    <p:set>
                                      <p:cBhvr>
                                        <p:cTn id="29" dur="1" fill="hold">
                                          <p:stCondLst>
                                            <p:cond delay="999"/>
                                          </p:stCondLst>
                                        </p:cTn>
                                        <p:tgtEl>
                                          <p:spTgt spid="12"/>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8195"/>
                                        </p:tgtEl>
                                      </p:cBhvr>
                                    </p:animEffect>
                                    <p:anim calcmode="lin" valueType="num">
                                      <p:cBhvr>
                                        <p:cTn id="32" dur="1000"/>
                                        <p:tgtEl>
                                          <p:spTgt spid="8195"/>
                                        </p:tgtEl>
                                        <p:attrNameLst>
                                          <p:attrName>ppt_x</p:attrName>
                                        </p:attrNameLst>
                                      </p:cBhvr>
                                      <p:tavLst>
                                        <p:tav tm="0">
                                          <p:val>
                                            <p:strVal val="ppt_x"/>
                                          </p:val>
                                        </p:tav>
                                        <p:tav tm="100000">
                                          <p:val>
                                            <p:strVal val="ppt_x"/>
                                          </p:val>
                                        </p:tav>
                                      </p:tavLst>
                                    </p:anim>
                                    <p:anim calcmode="lin" valueType="num">
                                      <p:cBhvr>
                                        <p:cTn id="33" dur="1000"/>
                                        <p:tgtEl>
                                          <p:spTgt spid="8195"/>
                                        </p:tgtEl>
                                        <p:attrNameLst>
                                          <p:attrName>ppt_y</p:attrName>
                                        </p:attrNameLst>
                                      </p:cBhvr>
                                      <p:tavLst>
                                        <p:tav tm="0">
                                          <p:val>
                                            <p:strVal val="ppt_y"/>
                                          </p:val>
                                        </p:tav>
                                        <p:tav tm="100000">
                                          <p:val>
                                            <p:strVal val="ppt_y+.1"/>
                                          </p:val>
                                        </p:tav>
                                      </p:tavLst>
                                    </p:anim>
                                    <p:set>
                                      <p:cBhvr>
                                        <p:cTn id="34" dur="1" fill="hold">
                                          <p:stCondLst>
                                            <p:cond delay="999"/>
                                          </p:stCondLst>
                                        </p:cTn>
                                        <p:tgtEl>
                                          <p:spTgt spid="8195"/>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8201"/>
                                        </p:tgtEl>
                                      </p:cBhvr>
                                    </p:animEffect>
                                    <p:anim calcmode="lin" valueType="num">
                                      <p:cBhvr>
                                        <p:cTn id="42" dur="1000"/>
                                        <p:tgtEl>
                                          <p:spTgt spid="8201"/>
                                        </p:tgtEl>
                                        <p:attrNameLst>
                                          <p:attrName>ppt_x</p:attrName>
                                        </p:attrNameLst>
                                      </p:cBhvr>
                                      <p:tavLst>
                                        <p:tav tm="0">
                                          <p:val>
                                            <p:strVal val="ppt_x"/>
                                          </p:val>
                                        </p:tav>
                                        <p:tav tm="100000">
                                          <p:val>
                                            <p:strVal val="ppt_x"/>
                                          </p:val>
                                        </p:tav>
                                      </p:tavLst>
                                    </p:anim>
                                    <p:anim calcmode="lin" valueType="num">
                                      <p:cBhvr>
                                        <p:cTn id="43" dur="1000"/>
                                        <p:tgtEl>
                                          <p:spTgt spid="8201"/>
                                        </p:tgtEl>
                                        <p:attrNameLst>
                                          <p:attrName>ppt_y</p:attrName>
                                        </p:attrNameLst>
                                      </p:cBhvr>
                                      <p:tavLst>
                                        <p:tav tm="0">
                                          <p:val>
                                            <p:strVal val="ppt_y"/>
                                          </p:val>
                                        </p:tav>
                                        <p:tav tm="100000">
                                          <p:val>
                                            <p:strVal val="ppt_y+.1"/>
                                          </p:val>
                                        </p:tav>
                                      </p:tavLst>
                                    </p:anim>
                                    <p:set>
                                      <p:cBhvr>
                                        <p:cTn id="44" dur="1" fill="hold">
                                          <p:stCondLst>
                                            <p:cond delay="999"/>
                                          </p:stCondLst>
                                        </p:cTn>
                                        <p:tgtEl>
                                          <p:spTgt spid="8201"/>
                                        </p:tgtEl>
                                        <p:attrNameLst>
                                          <p:attrName>style.visibility</p:attrName>
                                        </p:attrNameLst>
                                      </p:cBhvr>
                                      <p:to>
                                        <p:strVal val="hidden"/>
                                      </p:to>
                                    </p:set>
                                  </p:childTnLst>
                                </p:cTn>
                              </p:par>
                            </p:childTnLst>
                          </p:cTn>
                        </p:par>
                        <p:par>
                          <p:cTn id="45" fill="hold">
                            <p:stCondLst>
                              <p:cond delay="1000"/>
                            </p:stCondLst>
                            <p:childTnLst>
                              <p:par>
                                <p:cTn id="46" presetID="6" presetClass="emph" presetSubtype="0" fill="hold" grpId="0" nodeType="afterEffect">
                                  <p:stCondLst>
                                    <p:cond delay="0"/>
                                  </p:stCondLst>
                                  <p:childTnLst>
                                    <p:animScale>
                                      <p:cBhvr>
                                        <p:cTn id="47"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6" grpId="0" animBg="1"/>
      <p:bldP spid="11" grpId="0" animBg="1"/>
      <p:bldP spid="12" grpId="0" animBg="1"/>
      <p:bldP spid="13" grpId="0" animBg="1"/>
      <p:bldP spid="15" grpId="0" animBg="1"/>
      <p:bldP spid="8201"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idx="4294967295"/>
          </p:nvPr>
        </p:nvSpPr>
        <p:spPr>
          <a:xfrm>
            <a:off x="971550" y="2130425"/>
            <a:ext cx="6800850" cy="1470025"/>
          </a:xfrm>
        </p:spPr>
        <p:txBody>
          <a:bodyPr anchor="ctr"/>
          <a:lstStyle/>
          <a:p>
            <a:pPr eaLnBrk="1" hangingPunct="1"/>
            <a:r>
              <a:rPr lang="zh-TW" altLang="en-US" sz="4400" smtClean="0">
                <a:solidFill>
                  <a:schemeClr val="tx1"/>
                </a:solidFill>
              </a:rPr>
              <a:t>出了小意外</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nchor="ctr"/>
          <a:lstStyle/>
          <a:p>
            <a:pPr eaLnBrk="1" hangingPunct="1"/>
            <a:r>
              <a:rPr lang="zh-TW" altLang="en-US" dirty="0" smtClean="0"/>
              <a:t>誤報資料刪除</a:t>
            </a:r>
            <a:r>
              <a:rPr lang="en-US" altLang="zh-TW" dirty="0" smtClean="0"/>
              <a:t>2-1</a:t>
            </a:r>
          </a:p>
        </p:txBody>
      </p:sp>
      <p:sp>
        <p:nvSpPr>
          <p:cNvPr id="350211" name="Rectangle 3"/>
          <p:cNvSpPr>
            <a:spLocks noGrp="1" noChangeArrowheads="1"/>
          </p:cNvSpPr>
          <p:nvPr>
            <p:ph idx="4294967295"/>
          </p:nvPr>
        </p:nvSpPr>
        <p:spPr>
          <a:xfrm>
            <a:off x="323528" y="1268760"/>
            <a:ext cx="8218487" cy="4897437"/>
          </a:xfrm>
        </p:spPr>
        <p:txBody>
          <a:bodyPr/>
          <a:lstStyle/>
          <a:p>
            <a:pPr eaLnBrk="1" hangingPunct="1">
              <a:lnSpc>
                <a:spcPts val="3600"/>
              </a:lnSpc>
              <a:spcAft>
                <a:spcPts val="600"/>
              </a:spcAft>
            </a:pPr>
            <a:r>
              <a:rPr lang="zh-TW" altLang="en-US" sz="2800" dirty="0" smtClean="0">
                <a:latin typeface="標楷體" pitchFamily="65" charset="-120"/>
              </a:rPr>
              <a:t>若要刪除誤輸入的中輟生資料</a:t>
            </a:r>
            <a:r>
              <a:rPr lang="en-US" altLang="zh-TW" sz="2800" dirty="0" smtClean="0">
                <a:latin typeface="標楷體" pitchFamily="65" charset="-120"/>
              </a:rPr>
              <a:t>(</a:t>
            </a:r>
            <a:r>
              <a:rPr lang="zh-TW" altLang="en-US" sz="2800" dirty="0" smtClean="0">
                <a:latin typeface="標楷體" pitchFamily="65" charset="-120"/>
              </a:rPr>
              <a:t>尤其行蹤不明</a:t>
            </a:r>
            <a:r>
              <a:rPr lang="en-US" altLang="zh-TW" sz="2800" dirty="0" smtClean="0">
                <a:latin typeface="標楷體" pitchFamily="65" charset="-120"/>
              </a:rPr>
              <a:t>)</a:t>
            </a:r>
            <a:r>
              <a:rPr lang="zh-TW" altLang="en-US" sz="2800" dirty="0" smtClean="0">
                <a:latin typeface="標楷體" pitchFamily="65" charset="-120"/>
              </a:rPr>
              <a:t>，請於</a:t>
            </a:r>
            <a:r>
              <a:rPr lang="zh-TW" altLang="en-US" sz="2800" b="1" dirty="0" smtClean="0">
                <a:solidFill>
                  <a:srgbClr val="FFFF00"/>
                </a:solidFill>
                <a:latin typeface="標楷體" pitchFamily="65" charset="-120"/>
              </a:rPr>
              <a:t>事發當日立即</a:t>
            </a:r>
            <a:r>
              <a:rPr lang="zh-TW" altLang="en-US" sz="2800" dirty="0" smtClean="0">
                <a:solidFill>
                  <a:srgbClr val="FFFF00"/>
                </a:solidFill>
                <a:latin typeface="標楷體" pitchFamily="65" charset="-120"/>
              </a:rPr>
              <a:t>電話通知</a:t>
            </a:r>
            <a:r>
              <a:rPr lang="zh-TW" altLang="en-US" sz="2800" dirty="0" smtClean="0">
                <a:latin typeface="標楷體" pitchFamily="65" charset="-120"/>
              </a:rPr>
              <a:t>教育部刪除；若於</a:t>
            </a:r>
            <a:r>
              <a:rPr lang="zh-TW" altLang="en-US" sz="2800" b="1" dirty="0" smtClean="0">
                <a:solidFill>
                  <a:srgbClr val="FFFF00"/>
                </a:solidFill>
                <a:latin typeface="標楷體" pitchFamily="65" charset="-120"/>
              </a:rPr>
              <a:t>事後發現</a:t>
            </a:r>
            <a:r>
              <a:rPr lang="zh-TW" altLang="en-US" sz="2800" dirty="0" smtClean="0">
                <a:latin typeface="標楷體" pitchFamily="65" charset="-120"/>
              </a:rPr>
              <a:t>，請各校</a:t>
            </a:r>
            <a:r>
              <a:rPr lang="zh-TW" altLang="en-US" sz="2800" b="1" dirty="0" smtClean="0">
                <a:solidFill>
                  <a:srgbClr val="FFFF00"/>
                </a:solidFill>
                <a:latin typeface="標楷體" pitchFamily="65" charset="-120"/>
              </a:rPr>
              <a:t>函文教育局（附證明資料或於公文內述明要刪除的理由）</a:t>
            </a:r>
            <a:r>
              <a:rPr lang="zh-TW" altLang="en-US" sz="2800" dirty="0" smtClean="0">
                <a:solidFill>
                  <a:srgbClr val="FFFF00"/>
                </a:solidFill>
                <a:latin typeface="標楷體" pitchFamily="65" charset="-120"/>
              </a:rPr>
              <a:t>轉報教育部</a:t>
            </a:r>
            <a:r>
              <a:rPr lang="zh-TW" altLang="en-US" sz="2800" dirty="0" smtClean="0">
                <a:latin typeface="標楷體" pitchFamily="65" charset="-120"/>
              </a:rPr>
              <a:t>刪除。</a:t>
            </a:r>
          </a:p>
          <a:p>
            <a:pPr eaLnBrk="1" hangingPunct="1">
              <a:lnSpc>
                <a:spcPts val="3600"/>
              </a:lnSpc>
              <a:spcAft>
                <a:spcPts val="600"/>
              </a:spcAft>
            </a:pPr>
            <a:r>
              <a:rPr lang="zh-TW" altLang="en-US" sz="2800" dirty="0" smtClean="0">
                <a:latin typeface="標楷體" pitchFamily="65" charset="-120"/>
              </a:rPr>
              <a:t>通報中輟資料時，如有誤報身分證字號，請</a:t>
            </a:r>
            <a:r>
              <a:rPr lang="zh-TW" altLang="en-US" sz="2800" dirty="0" smtClean="0">
                <a:solidFill>
                  <a:srgbClr val="FFFF00"/>
                </a:solidFill>
                <a:latin typeface="標楷體" pitchFamily="65" charset="-120"/>
              </a:rPr>
              <a:t>立即重新申報</a:t>
            </a:r>
            <a:r>
              <a:rPr lang="zh-TW" altLang="en-US" sz="2800" dirty="0" smtClean="0">
                <a:latin typeface="標楷體" pitchFamily="65" charset="-120"/>
              </a:rPr>
              <a:t>正確的身分證字號，並於</a:t>
            </a:r>
            <a:r>
              <a:rPr lang="zh-TW" altLang="en-US" sz="2800" b="1" dirty="0" smtClean="0">
                <a:solidFill>
                  <a:srgbClr val="FFFF00"/>
                </a:solidFill>
                <a:latin typeface="標楷體" pitchFamily="65" charset="-120"/>
              </a:rPr>
              <a:t>當日立即通知</a:t>
            </a:r>
            <a:r>
              <a:rPr lang="zh-TW" altLang="en-US" sz="2800" dirty="0" smtClean="0">
                <a:solidFill>
                  <a:srgbClr val="FFFF00"/>
                </a:solidFill>
                <a:latin typeface="標楷體" pitchFamily="65" charset="-120"/>
              </a:rPr>
              <a:t>教育部電算中心刪除誤報之資料</a:t>
            </a:r>
            <a:r>
              <a:rPr lang="zh-TW" altLang="en-US" sz="2800" dirty="0" smtClean="0">
                <a:latin typeface="標楷體" pitchFamily="65" charset="-120"/>
              </a:rPr>
              <a:t>。</a:t>
            </a:r>
          </a:p>
          <a:p>
            <a:pPr eaLnBrk="1" hangingPunct="1">
              <a:lnSpc>
                <a:spcPts val="3600"/>
              </a:lnSpc>
              <a:spcAft>
                <a:spcPts val="600"/>
              </a:spcAft>
            </a:pPr>
            <a:r>
              <a:rPr lang="zh-TW" altLang="en-US" sz="2800" dirty="0" smtClean="0">
                <a:latin typeface="標楷體" pitchFamily="65" charset="-120"/>
              </a:rPr>
              <a:t>請學校檢核是否將「新生未入學」者誤通報至中輟生系統中，若有前述情形之學校請於</a:t>
            </a:r>
            <a:r>
              <a:rPr lang="en-US" altLang="zh-TW" sz="2800" b="1" dirty="0" smtClean="0">
                <a:solidFill>
                  <a:srgbClr val="FFFF00"/>
                </a:solidFill>
                <a:latin typeface="標楷體" pitchFamily="65" charset="-120"/>
              </a:rPr>
              <a:t>9</a:t>
            </a:r>
            <a:r>
              <a:rPr lang="zh-TW" altLang="en-US" sz="2800" b="1" dirty="0" smtClean="0">
                <a:solidFill>
                  <a:srgbClr val="FFFF00"/>
                </a:solidFill>
                <a:latin typeface="標楷體" pitchFamily="65" charset="-120"/>
              </a:rPr>
              <a:t>月</a:t>
            </a:r>
            <a:r>
              <a:rPr lang="en-US" altLang="zh-TW" sz="2800" b="1" dirty="0" smtClean="0">
                <a:solidFill>
                  <a:srgbClr val="FFFF00"/>
                </a:solidFill>
                <a:latin typeface="標楷體" pitchFamily="65" charset="-120"/>
              </a:rPr>
              <a:t>30</a:t>
            </a:r>
            <a:r>
              <a:rPr lang="zh-TW" altLang="en-US" sz="2800" b="1" dirty="0" smtClean="0">
                <a:solidFill>
                  <a:srgbClr val="FFFF00"/>
                </a:solidFill>
                <a:latin typeface="標楷體" pitchFamily="65" charset="-120"/>
              </a:rPr>
              <a:t>日前列冊函報教育局業管科報部刪除</a:t>
            </a:r>
            <a:r>
              <a:rPr lang="zh-TW" altLang="en-US" sz="2800" dirty="0" smtClean="0">
                <a:latin typeface="標楷體" pitchFamily="65" charset="-120"/>
              </a:rPr>
              <a:t>。</a:t>
            </a:r>
            <a:endParaRPr lang="en-US" altLang="zh-TW" sz="2800" dirty="0" smtClean="0">
              <a:latin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wipe(down)">
                                      <p:cBhvr>
                                        <p:cTn id="7" dur="580">
                                          <p:stCondLst>
                                            <p:cond delay="0"/>
                                          </p:stCondLst>
                                        </p:cTn>
                                        <p:tgtEl>
                                          <p:spTgt spid="350211">
                                            <p:txEl>
                                              <p:pRg st="0" end="0"/>
                                            </p:txEl>
                                          </p:spTgt>
                                        </p:tgtEl>
                                      </p:cBhvr>
                                    </p:animEffect>
                                    <p:anim calcmode="lin" valueType="num">
                                      <p:cBhvr>
                                        <p:cTn id="8" dur="1822" tmFilter="0,0; 0.14,0.36; 0.43,0.73; 0.71,0.91; 1.0,1.0">
                                          <p:stCondLst>
                                            <p:cond delay="0"/>
                                          </p:stCondLst>
                                        </p:cTn>
                                        <p:tgtEl>
                                          <p:spTgt spid="3502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02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02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02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02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50211">
                                            <p:txEl>
                                              <p:pRg st="0" end="0"/>
                                            </p:txEl>
                                          </p:spTgt>
                                        </p:tgtEl>
                                      </p:cBhvr>
                                      <p:to x="100000" y="60000"/>
                                    </p:animScale>
                                    <p:animScale>
                                      <p:cBhvr>
                                        <p:cTn id="14" dur="166" decel="50000">
                                          <p:stCondLst>
                                            <p:cond delay="676"/>
                                          </p:stCondLst>
                                        </p:cTn>
                                        <p:tgtEl>
                                          <p:spTgt spid="350211">
                                            <p:txEl>
                                              <p:pRg st="0" end="0"/>
                                            </p:txEl>
                                          </p:spTgt>
                                        </p:tgtEl>
                                      </p:cBhvr>
                                      <p:to x="100000" y="100000"/>
                                    </p:animScale>
                                    <p:animScale>
                                      <p:cBhvr>
                                        <p:cTn id="15" dur="26">
                                          <p:stCondLst>
                                            <p:cond delay="1312"/>
                                          </p:stCondLst>
                                        </p:cTn>
                                        <p:tgtEl>
                                          <p:spTgt spid="350211">
                                            <p:txEl>
                                              <p:pRg st="0" end="0"/>
                                            </p:txEl>
                                          </p:spTgt>
                                        </p:tgtEl>
                                      </p:cBhvr>
                                      <p:to x="100000" y="80000"/>
                                    </p:animScale>
                                    <p:animScale>
                                      <p:cBhvr>
                                        <p:cTn id="16" dur="166" decel="50000">
                                          <p:stCondLst>
                                            <p:cond delay="1338"/>
                                          </p:stCondLst>
                                        </p:cTn>
                                        <p:tgtEl>
                                          <p:spTgt spid="350211">
                                            <p:txEl>
                                              <p:pRg st="0" end="0"/>
                                            </p:txEl>
                                          </p:spTgt>
                                        </p:tgtEl>
                                      </p:cBhvr>
                                      <p:to x="100000" y="100000"/>
                                    </p:animScale>
                                    <p:animScale>
                                      <p:cBhvr>
                                        <p:cTn id="17" dur="26">
                                          <p:stCondLst>
                                            <p:cond delay="1642"/>
                                          </p:stCondLst>
                                        </p:cTn>
                                        <p:tgtEl>
                                          <p:spTgt spid="350211">
                                            <p:txEl>
                                              <p:pRg st="0" end="0"/>
                                            </p:txEl>
                                          </p:spTgt>
                                        </p:tgtEl>
                                      </p:cBhvr>
                                      <p:to x="100000" y="90000"/>
                                    </p:animScale>
                                    <p:animScale>
                                      <p:cBhvr>
                                        <p:cTn id="18" dur="166" decel="50000">
                                          <p:stCondLst>
                                            <p:cond delay="1668"/>
                                          </p:stCondLst>
                                        </p:cTn>
                                        <p:tgtEl>
                                          <p:spTgt spid="350211">
                                            <p:txEl>
                                              <p:pRg st="0" end="0"/>
                                            </p:txEl>
                                          </p:spTgt>
                                        </p:tgtEl>
                                      </p:cBhvr>
                                      <p:to x="100000" y="100000"/>
                                    </p:animScale>
                                    <p:animScale>
                                      <p:cBhvr>
                                        <p:cTn id="19" dur="26">
                                          <p:stCondLst>
                                            <p:cond delay="1808"/>
                                          </p:stCondLst>
                                        </p:cTn>
                                        <p:tgtEl>
                                          <p:spTgt spid="350211">
                                            <p:txEl>
                                              <p:pRg st="0" end="0"/>
                                            </p:txEl>
                                          </p:spTgt>
                                        </p:tgtEl>
                                      </p:cBhvr>
                                      <p:to x="100000" y="95000"/>
                                    </p:animScale>
                                    <p:animScale>
                                      <p:cBhvr>
                                        <p:cTn id="20" dur="166" decel="50000">
                                          <p:stCondLst>
                                            <p:cond delay="1834"/>
                                          </p:stCondLst>
                                        </p:cTn>
                                        <p:tgtEl>
                                          <p:spTgt spid="35021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50211">
                                            <p:txEl>
                                              <p:pRg st="1" end="1"/>
                                            </p:txEl>
                                          </p:spTgt>
                                        </p:tgtEl>
                                        <p:attrNameLst>
                                          <p:attrName>style.visibility</p:attrName>
                                        </p:attrNameLst>
                                      </p:cBhvr>
                                      <p:to>
                                        <p:strVal val="visible"/>
                                      </p:to>
                                    </p:set>
                                    <p:animEffect transition="in" filter="wipe(down)">
                                      <p:cBhvr>
                                        <p:cTn id="25" dur="580">
                                          <p:stCondLst>
                                            <p:cond delay="0"/>
                                          </p:stCondLst>
                                        </p:cTn>
                                        <p:tgtEl>
                                          <p:spTgt spid="350211">
                                            <p:txEl>
                                              <p:pRg st="1" end="1"/>
                                            </p:txEl>
                                          </p:spTgt>
                                        </p:tgtEl>
                                      </p:cBhvr>
                                    </p:animEffect>
                                    <p:anim calcmode="lin" valueType="num">
                                      <p:cBhvr>
                                        <p:cTn id="26" dur="1822" tmFilter="0,0; 0.14,0.36; 0.43,0.73; 0.71,0.91; 1.0,1.0">
                                          <p:stCondLst>
                                            <p:cond delay="0"/>
                                          </p:stCondLst>
                                        </p:cTn>
                                        <p:tgtEl>
                                          <p:spTgt spid="35021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5021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5021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5021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5021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50211">
                                            <p:txEl>
                                              <p:pRg st="1" end="1"/>
                                            </p:txEl>
                                          </p:spTgt>
                                        </p:tgtEl>
                                      </p:cBhvr>
                                      <p:to x="100000" y="60000"/>
                                    </p:animScale>
                                    <p:animScale>
                                      <p:cBhvr>
                                        <p:cTn id="32" dur="166" decel="50000">
                                          <p:stCondLst>
                                            <p:cond delay="676"/>
                                          </p:stCondLst>
                                        </p:cTn>
                                        <p:tgtEl>
                                          <p:spTgt spid="350211">
                                            <p:txEl>
                                              <p:pRg st="1" end="1"/>
                                            </p:txEl>
                                          </p:spTgt>
                                        </p:tgtEl>
                                      </p:cBhvr>
                                      <p:to x="100000" y="100000"/>
                                    </p:animScale>
                                    <p:animScale>
                                      <p:cBhvr>
                                        <p:cTn id="33" dur="26">
                                          <p:stCondLst>
                                            <p:cond delay="1312"/>
                                          </p:stCondLst>
                                        </p:cTn>
                                        <p:tgtEl>
                                          <p:spTgt spid="350211">
                                            <p:txEl>
                                              <p:pRg st="1" end="1"/>
                                            </p:txEl>
                                          </p:spTgt>
                                        </p:tgtEl>
                                      </p:cBhvr>
                                      <p:to x="100000" y="80000"/>
                                    </p:animScale>
                                    <p:animScale>
                                      <p:cBhvr>
                                        <p:cTn id="34" dur="166" decel="50000">
                                          <p:stCondLst>
                                            <p:cond delay="1338"/>
                                          </p:stCondLst>
                                        </p:cTn>
                                        <p:tgtEl>
                                          <p:spTgt spid="350211">
                                            <p:txEl>
                                              <p:pRg st="1" end="1"/>
                                            </p:txEl>
                                          </p:spTgt>
                                        </p:tgtEl>
                                      </p:cBhvr>
                                      <p:to x="100000" y="100000"/>
                                    </p:animScale>
                                    <p:animScale>
                                      <p:cBhvr>
                                        <p:cTn id="35" dur="26">
                                          <p:stCondLst>
                                            <p:cond delay="1642"/>
                                          </p:stCondLst>
                                        </p:cTn>
                                        <p:tgtEl>
                                          <p:spTgt spid="350211">
                                            <p:txEl>
                                              <p:pRg st="1" end="1"/>
                                            </p:txEl>
                                          </p:spTgt>
                                        </p:tgtEl>
                                      </p:cBhvr>
                                      <p:to x="100000" y="90000"/>
                                    </p:animScale>
                                    <p:animScale>
                                      <p:cBhvr>
                                        <p:cTn id="36" dur="166" decel="50000">
                                          <p:stCondLst>
                                            <p:cond delay="1668"/>
                                          </p:stCondLst>
                                        </p:cTn>
                                        <p:tgtEl>
                                          <p:spTgt spid="350211">
                                            <p:txEl>
                                              <p:pRg st="1" end="1"/>
                                            </p:txEl>
                                          </p:spTgt>
                                        </p:tgtEl>
                                      </p:cBhvr>
                                      <p:to x="100000" y="100000"/>
                                    </p:animScale>
                                    <p:animScale>
                                      <p:cBhvr>
                                        <p:cTn id="37" dur="26">
                                          <p:stCondLst>
                                            <p:cond delay="1808"/>
                                          </p:stCondLst>
                                        </p:cTn>
                                        <p:tgtEl>
                                          <p:spTgt spid="350211">
                                            <p:txEl>
                                              <p:pRg st="1" end="1"/>
                                            </p:txEl>
                                          </p:spTgt>
                                        </p:tgtEl>
                                      </p:cBhvr>
                                      <p:to x="100000" y="95000"/>
                                    </p:animScale>
                                    <p:animScale>
                                      <p:cBhvr>
                                        <p:cTn id="38" dur="166" decel="50000">
                                          <p:stCondLst>
                                            <p:cond delay="1834"/>
                                          </p:stCondLst>
                                        </p:cTn>
                                        <p:tgtEl>
                                          <p:spTgt spid="350211">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50211">
                                            <p:txEl>
                                              <p:pRg st="2" end="2"/>
                                            </p:txEl>
                                          </p:spTgt>
                                        </p:tgtEl>
                                        <p:attrNameLst>
                                          <p:attrName>style.visibility</p:attrName>
                                        </p:attrNameLst>
                                      </p:cBhvr>
                                      <p:to>
                                        <p:strVal val="visible"/>
                                      </p:to>
                                    </p:set>
                                    <p:animEffect transition="in" filter="wipe(down)">
                                      <p:cBhvr>
                                        <p:cTn id="43" dur="580">
                                          <p:stCondLst>
                                            <p:cond delay="0"/>
                                          </p:stCondLst>
                                        </p:cTn>
                                        <p:tgtEl>
                                          <p:spTgt spid="350211">
                                            <p:txEl>
                                              <p:pRg st="2" end="2"/>
                                            </p:txEl>
                                          </p:spTgt>
                                        </p:tgtEl>
                                      </p:cBhvr>
                                    </p:animEffect>
                                    <p:anim calcmode="lin" valueType="num">
                                      <p:cBhvr>
                                        <p:cTn id="44" dur="1822" tmFilter="0,0; 0.14,0.36; 0.43,0.73; 0.71,0.91; 1.0,1.0">
                                          <p:stCondLst>
                                            <p:cond delay="0"/>
                                          </p:stCondLst>
                                        </p:cTn>
                                        <p:tgtEl>
                                          <p:spTgt spid="35021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5021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5021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5021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5021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50211">
                                            <p:txEl>
                                              <p:pRg st="2" end="2"/>
                                            </p:txEl>
                                          </p:spTgt>
                                        </p:tgtEl>
                                      </p:cBhvr>
                                      <p:to x="100000" y="60000"/>
                                    </p:animScale>
                                    <p:animScale>
                                      <p:cBhvr>
                                        <p:cTn id="50" dur="166" decel="50000">
                                          <p:stCondLst>
                                            <p:cond delay="676"/>
                                          </p:stCondLst>
                                        </p:cTn>
                                        <p:tgtEl>
                                          <p:spTgt spid="350211">
                                            <p:txEl>
                                              <p:pRg st="2" end="2"/>
                                            </p:txEl>
                                          </p:spTgt>
                                        </p:tgtEl>
                                      </p:cBhvr>
                                      <p:to x="100000" y="100000"/>
                                    </p:animScale>
                                    <p:animScale>
                                      <p:cBhvr>
                                        <p:cTn id="51" dur="26">
                                          <p:stCondLst>
                                            <p:cond delay="1312"/>
                                          </p:stCondLst>
                                        </p:cTn>
                                        <p:tgtEl>
                                          <p:spTgt spid="350211">
                                            <p:txEl>
                                              <p:pRg st="2" end="2"/>
                                            </p:txEl>
                                          </p:spTgt>
                                        </p:tgtEl>
                                      </p:cBhvr>
                                      <p:to x="100000" y="80000"/>
                                    </p:animScale>
                                    <p:animScale>
                                      <p:cBhvr>
                                        <p:cTn id="52" dur="166" decel="50000">
                                          <p:stCondLst>
                                            <p:cond delay="1338"/>
                                          </p:stCondLst>
                                        </p:cTn>
                                        <p:tgtEl>
                                          <p:spTgt spid="350211">
                                            <p:txEl>
                                              <p:pRg st="2" end="2"/>
                                            </p:txEl>
                                          </p:spTgt>
                                        </p:tgtEl>
                                      </p:cBhvr>
                                      <p:to x="100000" y="100000"/>
                                    </p:animScale>
                                    <p:animScale>
                                      <p:cBhvr>
                                        <p:cTn id="53" dur="26">
                                          <p:stCondLst>
                                            <p:cond delay="1642"/>
                                          </p:stCondLst>
                                        </p:cTn>
                                        <p:tgtEl>
                                          <p:spTgt spid="350211">
                                            <p:txEl>
                                              <p:pRg st="2" end="2"/>
                                            </p:txEl>
                                          </p:spTgt>
                                        </p:tgtEl>
                                      </p:cBhvr>
                                      <p:to x="100000" y="90000"/>
                                    </p:animScale>
                                    <p:animScale>
                                      <p:cBhvr>
                                        <p:cTn id="54" dur="166" decel="50000">
                                          <p:stCondLst>
                                            <p:cond delay="1668"/>
                                          </p:stCondLst>
                                        </p:cTn>
                                        <p:tgtEl>
                                          <p:spTgt spid="350211">
                                            <p:txEl>
                                              <p:pRg st="2" end="2"/>
                                            </p:txEl>
                                          </p:spTgt>
                                        </p:tgtEl>
                                      </p:cBhvr>
                                      <p:to x="100000" y="100000"/>
                                    </p:animScale>
                                    <p:animScale>
                                      <p:cBhvr>
                                        <p:cTn id="55" dur="26">
                                          <p:stCondLst>
                                            <p:cond delay="1808"/>
                                          </p:stCondLst>
                                        </p:cTn>
                                        <p:tgtEl>
                                          <p:spTgt spid="350211">
                                            <p:txEl>
                                              <p:pRg st="2" end="2"/>
                                            </p:txEl>
                                          </p:spTgt>
                                        </p:tgtEl>
                                      </p:cBhvr>
                                      <p:to x="100000" y="95000"/>
                                    </p:animScale>
                                    <p:animScale>
                                      <p:cBhvr>
                                        <p:cTn id="56" dur="166" decel="50000">
                                          <p:stCondLst>
                                            <p:cond delay="1834"/>
                                          </p:stCondLst>
                                        </p:cTn>
                                        <p:tgtEl>
                                          <p:spTgt spid="350211">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381000" y="381000"/>
            <a:ext cx="8001000" cy="638175"/>
          </a:xfrm>
        </p:spPr>
        <p:txBody>
          <a:bodyPr anchor="ctr"/>
          <a:lstStyle/>
          <a:p>
            <a:pPr eaLnBrk="1" hangingPunct="1"/>
            <a:r>
              <a:rPr lang="zh-TW" altLang="en-US" dirty="0" smtClean="0"/>
              <a:t>誤報資料刪除</a:t>
            </a:r>
            <a:r>
              <a:rPr lang="en-US" altLang="zh-TW" dirty="0"/>
              <a:t>2</a:t>
            </a:r>
            <a:r>
              <a:rPr lang="en-US" altLang="zh-TW" dirty="0" smtClean="0"/>
              <a:t>-2</a:t>
            </a:r>
          </a:p>
        </p:txBody>
      </p:sp>
      <p:sp>
        <p:nvSpPr>
          <p:cNvPr id="394243" name="Rectangle 3"/>
          <p:cNvSpPr>
            <a:spLocks noGrp="1" noChangeArrowheads="1"/>
          </p:cNvSpPr>
          <p:nvPr>
            <p:ph idx="4294967295"/>
          </p:nvPr>
        </p:nvSpPr>
        <p:spPr>
          <a:xfrm>
            <a:off x="395288" y="1214438"/>
            <a:ext cx="8425184" cy="5237162"/>
          </a:xfrm>
        </p:spPr>
        <p:txBody>
          <a:bodyPr/>
          <a:lstStyle/>
          <a:p>
            <a:pPr eaLnBrk="1" hangingPunct="1">
              <a:lnSpc>
                <a:spcPct val="110000"/>
              </a:lnSpc>
              <a:spcBef>
                <a:spcPct val="0"/>
              </a:spcBef>
            </a:pPr>
            <a:r>
              <a:rPr lang="zh-TW" altLang="en-US" sz="2800" dirty="0" smtClean="0">
                <a:latin typeface="標楷體" pitchFamily="65" charset="-120"/>
              </a:rPr>
              <a:t>中輟生若未復學，系統會在學生滿十六歲後將資料移至歷史資料庫。各校</a:t>
            </a:r>
            <a:r>
              <a:rPr lang="zh-TW" altLang="en-US" sz="2800" b="1" u="sng" dirty="0" smtClean="0">
                <a:solidFill>
                  <a:srgbClr val="FFFF00"/>
                </a:solidFill>
                <a:latin typeface="標楷體" pitchFamily="65" charset="-120"/>
              </a:rPr>
              <a:t>不可在學生達畢業年齡或滿十六歲後自行以通報復學方式消除中輟名單</a:t>
            </a:r>
            <a:r>
              <a:rPr lang="zh-TW" altLang="en-US" sz="2800" dirty="0" smtClean="0">
                <a:latin typeface="標楷體" pitchFamily="65" charset="-120"/>
              </a:rPr>
              <a:t>，若誤報請行文至教育局業管科（國中送中教科、國小送國教科）轉報教育部刪除復學。</a:t>
            </a:r>
          </a:p>
          <a:p>
            <a:pPr eaLnBrk="1" hangingPunct="1">
              <a:lnSpc>
                <a:spcPct val="110000"/>
              </a:lnSpc>
              <a:spcBef>
                <a:spcPct val="0"/>
              </a:spcBef>
            </a:pPr>
            <a:endParaRPr lang="zh-TW" altLang="en-US" sz="2800" dirty="0" smtClean="0">
              <a:latin typeface="標楷體" pitchFamily="65" charset="-120"/>
            </a:endParaRPr>
          </a:p>
          <a:p>
            <a:pPr eaLnBrk="1" hangingPunct="1">
              <a:lnSpc>
                <a:spcPct val="110000"/>
              </a:lnSpc>
              <a:spcBef>
                <a:spcPct val="0"/>
              </a:spcBef>
            </a:pPr>
            <a:r>
              <a:rPr lang="zh-TW" altLang="en-US" sz="2800" dirty="0" smtClean="0">
                <a:latin typeface="標楷體" pitchFamily="65" charset="-120"/>
              </a:rPr>
              <a:t>因逾</a:t>
            </a:r>
            <a:r>
              <a:rPr lang="en-US" altLang="zh-TW" sz="2800" b="1" dirty="0" smtClean="0">
                <a:latin typeface="標楷體" pitchFamily="65" charset="-120"/>
              </a:rPr>
              <a:t>16</a:t>
            </a:r>
            <a:r>
              <a:rPr lang="zh-TW" altLang="en-US" sz="2800" dirty="0" smtClean="0">
                <a:latin typeface="標楷體" pitchFamily="65" charset="-120"/>
              </a:rPr>
              <a:t>歲之中輟生資料會移至歷史資料區，故若於</a:t>
            </a:r>
            <a:r>
              <a:rPr lang="zh-TW" altLang="en-US" sz="2800" b="1" u="sng" dirty="0" smtClean="0">
                <a:latin typeface="標楷體" pitchFamily="65" charset="-120"/>
              </a:rPr>
              <a:t>當下</a:t>
            </a:r>
            <a:r>
              <a:rPr lang="zh-TW" altLang="en-US" sz="2800" dirty="0" smtClean="0">
                <a:latin typeface="標楷體" pitchFamily="65" charset="-120"/>
              </a:rPr>
              <a:t>列印</a:t>
            </a:r>
            <a:r>
              <a:rPr lang="zh-TW" altLang="en-US" sz="2800" b="1" u="sng" dirty="0" smtClean="0">
                <a:latin typeface="標楷體" pitchFamily="65" charset="-120"/>
              </a:rPr>
              <a:t>之前年度</a:t>
            </a:r>
            <a:r>
              <a:rPr lang="zh-TW" altLang="en-US" sz="2800" dirty="0" smtClean="0">
                <a:latin typeface="標楷體" pitchFamily="65" charset="-120"/>
              </a:rPr>
              <a:t>的統計報表資料會不完整</a:t>
            </a:r>
            <a:r>
              <a:rPr lang="zh-TW" altLang="en-US" sz="2800" b="1" u="sng" dirty="0" smtClean="0">
                <a:latin typeface="標楷體" pitchFamily="65" charset="-120"/>
              </a:rPr>
              <a:t>（</a:t>
            </a:r>
            <a:r>
              <a:rPr lang="zh-TW" altLang="en-US" sz="2800" b="1" u="sng" dirty="0" smtClean="0">
                <a:solidFill>
                  <a:srgbClr val="FFFF00"/>
                </a:solidFill>
                <a:latin typeface="標楷體" pitchFamily="65" charset="-120"/>
              </a:rPr>
              <a:t>因滿</a:t>
            </a:r>
            <a:r>
              <a:rPr lang="en-US" altLang="zh-TW" sz="2800" b="1" u="sng" dirty="0" smtClean="0">
                <a:solidFill>
                  <a:srgbClr val="FFFF00"/>
                </a:solidFill>
                <a:latin typeface="標楷體" pitchFamily="65" charset="-120"/>
              </a:rPr>
              <a:t>16</a:t>
            </a:r>
            <a:r>
              <a:rPr lang="zh-TW" altLang="en-US" sz="2800" b="1" u="sng" dirty="0" smtClean="0">
                <a:solidFill>
                  <a:srgbClr val="FFFF00"/>
                </a:solidFill>
                <a:latin typeface="標楷體" pitchFamily="65" charset="-120"/>
              </a:rPr>
              <a:t>歲資料已移走</a:t>
            </a:r>
            <a:r>
              <a:rPr lang="zh-TW" altLang="en-US" sz="2800" b="1" u="sng" dirty="0" smtClean="0">
                <a:latin typeface="標楷體" pitchFamily="65" charset="-120"/>
              </a:rPr>
              <a:t>）</a:t>
            </a:r>
            <a:r>
              <a:rPr lang="zh-TW" altLang="en-US" sz="2800" dirty="0" smtClean="0">
                <a:latin typeface="標楷體" pitchFamily="65" charset="-120"/>
              </a:rPr>
              <a:t>。承辦人員於完成當年度統計列表作業後，應將「中輟學生統計及清單下載」留存乙份</a:t>
            </a:r>
            <a:r>
              <a:rPr lang="en-US" altLang="zh-TW" sz="2800" dirty="0" smtClean="0">
                <a:latin typeface="標楷體" pitchFamily="65" charset="-120"/>
              </a:rPr>
              <a:t>(excel</a:t>
            </a:r>
            <a:r>
              <a:rPr lang="zh-TW" altLang="en-US" sz="2800" dirty="0" smtClean="0">
                <a:latin typeface="標楷體" pitchFamily="65" charset="-120"/>
              </a:rPr>
              <a:t>名單</a:t>
            </a:r>
            <a:r>
              <a:rPr lang="en-US" altLang="zh-TW" sz="2800" dirty="0" smtClean="0">
                <a:latin typeface="標楷體" pitchFamily="65" charset="-120"/>
              </a:rPr>
              <a:t>)</a:t>
            </a:r>
            <a:r>
              <a:rPr lang="zh-TW" altLang="en-US" sz="2800" dirty="0" smtClean="0">
                <a:latin typeface="標楷體" pitchFamily="65" charset="-12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Scale>
                                      <p:cBhvr>
                                        <p:cTn id="7" dur="1000" decel="50000" fill="hold">
                                          <p:stCondLst>
                                            <p:cond delay="0"/>
                                          </p:stCondLst>
                                        </p:cTn>
                                        <p:tgtEl>
                                          <p:spTgt spid="39424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94243">
                                            <p:txEl>
                                              <p:pRg st="0" end="0"/>
                                            </p:txEl>
                                          </p:spTgt>
                                        </p:tgtEl>
                                        <p:attrNameLst>
                                          <p:attrName>ppt_x</p:attrName>
                                          <p:attrName>ppt_y</p:attrName>
                                        </p:attrNameLst>
                                      </p:cBhvr>
                                    </p:animMotion>
                                    <p:animEffect transition="in" filter="fade">
                                      <p:cBhvr>
                                        <p:cTn id="9" dur="1000"/>
                                        <p:tgtEl>
                                          <p:spTgt spid="3942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394243">
                                            <p:txEl>
                                              <p:pRg st="2" end="2"/>
                                            </p:txEl>
                                          </p:spTgt>
                                        </p:tgtEl>
                                        <p:attrNameLst>
                                          <p:attrName>style.visibility</p:attrName>
                                        </p:attrNameLst>
                                      </p:cBhvr>
                                      <p:to>
                                        <p:strVal val="visible"/>
                                      </p:to>
                                    </p:set>
                                    <p:animScale>
                                      <p:cBhvr>
                                        <p:cTn id="14" dur="1000" decel="50000" fill="hold">
                                          <p:stCondLst>
                                            <p:cond delay="0"/>
                                          </p:stCondLst>
                                        </p:cTn>
                                        <p:tgtEl>
                                          <p:spTgt spid="39424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94243">
                                            <p:txEl>
                                              <p:pRg st="2" end="2"/>
                                            </p:txEl>
                                          </p:spTgt>
                                        </p:tgtEl>
                                        <p:attrNameLst>
                                          <p:attrName>ppt_x</p:attrName>
                                          <p:attrName>ppt_y</p:attrName>
                                        </p:attrNameLst>
                                      </p:cBhvr>
                                    </p:animMotion>
                                    <p:animEffect transition="in" filter="fade">
                                      <p:cBhvr>
                                        <p:cTn id="16" dur="1000"/>
                                        <p:tgtEl>
                                          <p:spTgt spid="394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ctrTitle" idx="4294967295"/>
          </p:nvPr>
        </p:nvSpPr>
        <p:spPr>
          <a:xfrm>
            <a:off x="900113" y="2130425"/>
            <a:ext cx="6872287" cy="1470025"/>
          </a:xfrm>
        </p:spPr>
        <p:txBody>
          <a:bodyPr anchor="ctr"/>
          <a:lstStyle/>
          <a:p>
            <a:pPr eaLnBrk="1" hangingPunct="1"/>
            <a:r>
              <a:rPr lang="zh-TW" altLang="en-US" sz="4400" smtClean="0">
                <a:solidFill>
                  <a:schemeClr val="tx1"/>
                </a:solidFill>
              </a:rPr>
              <a:t>貼心小叮嚀</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l="13728" t="33740" r="16101" b="2998"/>
          <a:stretch>
            <a:fillRect/>
          </a:stretch>
        </p:blipFill>
        <p:spPr bwMode="auto">
          <a:xfrm>
            <a:off x="500063" y="1357313"/>
            <a:ext cx="8001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2"/>
          <p:cNvSpPr>
            <a:spLocks noGrp="1" noChangeArrowheads="1"/>
          </p:cNvSpPr>
          <p:nvPr>
            <p:ph type="title" idx="4294967295"/>
          </p:nvPr>
        </p:nvSpPr>
        <p:spPr>
          <a:xfrm>
            <a:off x="428625" y="142875"/>
            <a:ext cx="8229600" cy="714375"/>
          </a:xfrm>
        </p:spPr>
        <p:txBody>
          <a:bodyPr anchor="ctr"/>
          <a:lstStyle/>
          <a:p>
            <a:pPr eaLnBrk="1" hangingPunct="1"/>
            <a:r>
              <a:rPr lang="zh-TW" altLang="en-US" smtClean="0"/>
              <a:t>學校系統維護</a:t>
            </a:r>
          </a:p>
        </p:txBody>
      </p:sp>
      <p:sp>
        <p:nvSpPr>
          <p:cNvPr id="69636" name="直線圖說文字 2 4"/>
          <p:cNvSpPr>
            <a:spLocks/>
          </p:cNvSpPr>
          <p:nvPr/>
        </p:nvSpPr>
        <p:spPr bwMode="auto">
          <a:xfrm>
            <a:off x="3214688" y="1571625"/>
            <a:ext cx="5214937" cy="2214563"/>
          </a:xfrm>
          <a:prstGeom prst="borderCallout2">
            <a:avLst>
              <a:gd name="adj1" fmla="val 18750"/>
              <a:gd name="adj2" fmla="val -8333"/>
              <a:gd name="adj3" fmla="val 18750"/>
              <a:gd name="adj4" fmla="val -16667"/>
              <a:gd name="adj5" fmla="val 169565"/>
              <a:gd name="adj6" fmla="val -9759"/>
            </a:avLst>
          </a:prstGeom>
          <a:solidFill>
            <a:srgbClr val="339966"/>
          </a:solidFill>
          <a:ln w="25400" algn="ctr">
            <a:solidFill>
              <a:srgbClr val="89A4A7"/>
            </a:solidFill>
            <a:miter lim="800000"/>
            <a:headEnd/>
            <a:tailEnd/>
          </a:ln>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800">
                <a:latin typeface="標楷體" pitchFamily="65" charset="-120"/>
                <a:ea typeface="標楷體" pitchFamily="65" charset="-120"/>
              </a:rPr>
              <a:t>若各校承辦人職務異動，請務必</a:t>
            </a:r>
            <a:r>
              <a:rPr lang="zh-TW" altLang="en-US" sz="2800" b="1" u="sng">
                <a:latin typeface="標楷體" pitchFamily="65" charset="-120"/>
                <a:ea typeface="標楷體" pitchFamily="65" charset="-120"/>
              </a:rPr>
              <a:t>做好密碼交接，交接後更改密碼設定</a:t>
            </a:r>
            <a:r>
              <a:rPr lang="zh-TW" altLang="en-US" sz="2800">
                <a:latin typeface="標楷體" pitchFamily="65" charset="-120"/>
                <a:ea typeface="標楷體" pitchFamily="65" charset="-120"/>
              </a:rPr>
              <a:t>，並</a:t>
            </a:r>
            <a:r>
              <a:rPr lang="zh-TW" altLang="en-US" sz="2800">
                <a:solidFill>
                  <a:srgbClr val="FFFF00"/>
                </a:solidFill>
                <a:latin typeface="標楷體" pitchFamily="65" charset="-120"/>
                <a:ea typeface="標楷體" pitchFamily="65" charset="-120"/>
              </a:rPr>
              <a:t>進入系統「機關資料維護」</a:t>
            </a:r>
            <a:r>
              <a:rPr lang="zh-TW" altLang="en-US" sz="2800" b="1">
                <a:solidFill>
                  <a:srgbClr val="FFFF00"/>
                </a:solidFill>
                <a:latin typeface="標楷體" pitchFamily="65" charset="-120"/>
                <a:ea typeface="標楷體" pitchFamily="65" charset="-120"/>
              </a:rPr>
              <a:t>設定電子信箱</a:t>
            </a:r>
            <a:r>
              <a:rPr lang="en-US" altLang="zh-TW" sz="2800" b="1">
                <a:solidFill>
                  <a:srgbClr val="FFFF00"/>
                </a:solidFill>
                <a:latin typeface="標楷體" pitchFamily="65" charset="-120"/>
                <a:ea typeface="標楷體" pitchFamily="65" charset="-120"/>
              </a:rPr>
              <a:t>(</a:t>
            </a:r>
            <a:r>
              <a:rPr lang="zh-TW" altLang="en-US" sz="2800" b="1">
                <a:solidFill>
                  <a:srgbClr val="FFFF00"/>
                </a:solidFill>
                <a:latin typeface="標楷體" pitchFamily="65" charset="-120"/>
                <a:ea typeface="標楷體" pitchFamily="65" charset="-120"/>
              </a:rPr>
              <a:t>才能收警察尋獲資料</a:t>
            </a:r>
            <a:r>
              <a:rPr lang="en-US" altLang="zh-TW" sz="2800" b="1">
                <a:solidFill>
                  <a:srgbClr val="FFFF00"/>
                </a:solidFill>
                <a:latin typeface="標楷體" pitchFamily="65" charset="-120"/>
                <a:ea typeface="標楷體" pitchFamily="65" charset="-120"/>
              </a:rPr>
              <a:t>)</a:t>
            </a:r>
            <a:r>
              <a:rPr lang="zh-TW" altLang="en-US">
                <a:solidFill>
                  <a:srgbClr val="FFFFFF"/>
                </a:solidFill>
                <a:latin typeface="Arial" pitchFamily="34" charset="0"/>
              </a:rPr>
              <a:t>。</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28625" y="142875"/>
            <a:ext cx="8229600" cy="868363"/>
          </a:xfrm>
        </p:spPr>
        <p:txBody>
          <a:bodyPr anchor="ctr"/>
          <a:lstStyle/>
          <a:p>
            <a:pPr eaLnBrk="1" hangingPunct="1"/>
            <a:r>
              <a:rPr lang="zh-TW" altLang="en-US" smtClean="0"/>
              <a:t>學校系統維護</a:t>
            </a:r>
          </a:p>
        </p:txBody>
      </p:sp>
      <p:sp>
        <p:nvSpPr>
          <p:cNvPr id="352259" name="Rectangle 3"/>
          <p:cNvSpPr>
            <a:spLocks noGrp="1" noChangeArrowheads="1"/>
          </p:cNvSpPr>
          <p:nvPr>
            <p:ph idx="4294967295"/>
          </p:nvPr>
        </p:nvSpPr>
        <p:spPr>
          <a:xfrm>
            <a:off x="928688" y="1143000"/>
            <a:ext cx="7416800" cy="3509963"/>
          </a:xfrm>
        </p:spPr>
        <p:txBody>
          <a:bodyPr/>
          <a:lstStyle/>
          <a:p>
            <a:pPr eaLnBrk="1" hangingPunct="1"/>
            <a:r>
              <a:rPr lang="zh-TW" altLang="en-US" sz="2800" smtClean="0">
                <a:latin typeface="標楷體" pitchFamily="65" charset="-120"/>
              </a:rPr>
              <a:t>各校的登入系統帳號及密碼</a:t>
            </a:r>
            <a:r>
              <a:rPr lang="zh-TW" altLang="en-US" sz="2800" b="1" u="sng" smtClean="0">
                <a:solidFill>
                  <a:srgbClr val="FFFF00"/>
                </a:solidFill>
                <a:latin typeface="標楷體" pitchFamily="65" charset="-120"/>
              </a:rPr>
              <a:t>不能相同</a:t>
            </a:r>
            <a:r>
              <a:rPr lang="zh-TW" altLang="en-US" sz="2800" smtClean="0">
                <a:latin typeface="標楷體" pitchFamily="65" charset="-120"/>
              </a:rPr>
              <a:t>，系統已加設判斷功能，請學校勿設與帳號相同的密碼，亦建議</a:t>
            </a:r>
            <a:r>
              <a:rPr lang="zh-TW" altLang="en-US" sz="2800" b="1" u="sng" smtClean="0">
                <a:solidFill>
                  <a:srgbClr val="FFFF00"/>
                </a:solidFill>
                <a:latin typeface="標楷體" pitchFamily="65" charset="-120"/>
              </a:rPr>
              <a:t>不要將學校電話設為密碼</a:t>
            </a:r>
            <a:r>
              <a:rPr lang="zh-TW" altLang="en-US" sz="2800" smtClean="0">
                <a:latin typeface="標楷體" pitchFamily="65" charset="-120"/>
              </a:rPr>
              <a:t>。</a:t>
            </a:r>
          </a:p>
          <a:p>
            <a:pPr eaLnBrk="1" hangingPunct="1"/>
            <a:endParaRPr lang="zh-TW" altLang="en-US" sz="2800" smtClean="0">
              <a:latin typeface="標楷體" pitchFamily="65" charset="-120"/>
            </a:endParaRPr>
          </a:p>
          <a:p>
            <a:pPr eaLnBrk="1" hangingPunct="1"/>
            <a:r>
              <a:rPr lang="zh-TW" altLang="en-US" sz="2800" smtClean="0">
                <a:latin typeface="標楷體" pitchFamily="65" charset="-120"/>
              </a:rPr>
              <a:t>若「密碼」忘記，除可利用</a:t>
            </a:r>
            <a:r>
              <a:rPr lang="zh-TW" altLang="en-US" sz="2800" b="1" u="sng" smtClean="0">
                <a:solidFill>
                  <a:srgbClr val="FFFF00"/>
                </a:solidFill>
                <a:latin typeface="標楷體" pitchFamily="65" charset="-120"/>
              </a:rPr>
              <a:t>密碼遺失寄送</a:t>
            </a:r>
            <a:r>
              <a:rPr lang="zh-TW" altLang="en-US" sz="2800" smtClean="0">
                <a:latin typeface="標楷體" pitchFamily="65" charset="-120"/>
              </a:rPr>
              <a:t>外（前提是需先建立</a:t>
            </a:r>
            <a:r>
              <a:rPr lang="en-US" altLang="zh-TW" sz="2800" smtClean="0">
                <a:latin typeface="標楷體" pitchFamily="65" charset="-120"/>
              </a:rPr>
              <a:t>e-mail</a:t>
            </a:r>
            <a:r>
              <a:rPr lang="zh-TW" altLang="en-US" sz="2800" smtClean="0">
                <a:latin typeface="標楷體" pitchFamily="65" charset="-120"/>
              </a:rPr>
              <a:t>），亦可洽</a:t>
            </a:r>
            <a:r>
              <a:rPr lang="zh-TW" altLang="en-US" sz="2800" b="1" u="sng" smtClean="0">
                <a:solidFill>
                  <a:srgbClr val="FFFF00"/>
                </a:solidFill>
                <a:latin typeface="標楷體" pitchFamily="65" charset="-120"/>
              </a:rPr>
              <a:t>地方政府教育主管單位</a:t>
            </a:r>
            <a:r>
              <a:rPr lang="zh-TW" altLang="en-US" sz="2800" smtClean="0">
                <a:solidFill>
                  <a:srgbClr val="FFFF00"/>
                </a:solidFill>
                <a:latin typeface="標楷體" pitchFamily="65" charset="-120"/>
              </a:rPr>
              <a:t>或</a:t>
            </a:r>
            <a:r>
              <a:rPr lang="zh-TW" altLang="en-US" sz="2800" b="1" u="sng" smtClean="0">
                <a:solidFill>
                  <a:srgbClr val="FFFF00"/>
                </a:solidFill>
                <a:latin typeface="標楷體" pitchFamily="65" charset="-120"/>
              </a:rPr>
              <a:t>教育部</a:t>
            </a:r>
            <a:r>
              <a:rPr lang="zh-TW" altLang="en-US" sz="2800" smtClean="0">
                <a:latin typeface="標楷體" pitchFamily="65" charset="-120"/>
              </a:rPr>
              <a:t>查詢。</a:t>
            </a:r>
            <a:endParaRPr lang="en-US" altLang="zh-TW" sz="2800" smtClean="0">
              <a:latin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slide(fromBottom)">
                                      <p:cBhvr>
                                        <p:cTn id="7" dur="500"/>
                                        <p:tgtEl>
                                          <p:spTgt spid="352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52259">
                                            <p:txEl>
                                              <p:pRg st="2" end="2"/>
                                            </p:txEl>
                                          </p:spTgt>
                                        </p:tgtEl>
                                        <p:attrNameLst>
                                          <p:attrName>style.visibility</p:attrName>
                                        </p:attrNameLst>
                                      </p:cBhvr>
                                      <p:to>
                                        <p:strVal val="visible"/>
                                      </p:to>
                                    </p:set>
                                    <p:animEffect transition="in" filter="slide(fromBottom)">
                                      <p:cBhvr>
                                        <p:cTn id="12" dur="500"/>
                                        <p:tgtEl>
                                          <p:spTgt spid="352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nchor="ctr"/>
          <a:lstStyle/>
          <a:p>
            <a:pPr eaLnBrk="1" hangingPunct="1"/>
            <a:r>
              <a:rPr lang="zh-TW" altLang="en-US" smtClean="0"/>
              <a:t>還有一些小叮嚀</a:t>
            </a:r>
          </a:p>
        </p:txBody>
      </p:sp>
      <p:sp>
        <p:nvSpPr>
          <p:cNvPr id="353283" name="Rectangle 3"/>
          <p:cNvSpPr>
            <a:spLocks noGrp="1" noChangeArrowheads="1"/>
          </p:cNvSpPr>
          <p:nvPr>
            <p:ph idx="4294967295"/>
          </p:nvPr>
        </p:nvSpPr>
        <p:spPr>
          <a:xfrm>
            <a:off x="695325" y="1492250"/>
            <a:ext cx="7345363" cy="4175125"/>
          </a:xfrm>
        </p:spPr>
        <p:txBody>
          <a:bodyPr/>
          <a:lstStyle/>
          <a:p>
            <a:pPr eaLnBrk="1" hangingPunct="1"/>
            <a:r>
              <a:rPr lang="zh-TW" altLang="en-US" sz="2800" smtClean="0">
                <a:latin typeface="標楷體" pitchFamily="65" charset="-120"/>
              </a:rPr>
              <a:t>請各校務必</a:t>
            </a:r>
            <a:r>
              <a:rPr lang="zh-TW" altLang="en-US" sz="2800" b="1" u="sng" smtClean="0">
                <a:solidFill>
                  <a:srgbClr val="FFFF00"/>
                </a:solidFill>
                <a:latin typeface="標楷體" pitchFamily="65" charset="-120"/>
              </a:rPr>
              <a:t>一個星期至少上網二次</a:t>
            </a:r>
            <a:r>
              <a:rPr lang="zh-TW" altLang="en-US" sz="2800" smtClean="0">
                <a:latin typeface="標楷體" pitchFamily="65" charset="-120"/>
              </a:rPr>
              <a:t>，查看是否有中輟經驗的學生轉學進來，或是否有經警察尋獲學生。教育局加強督導三日內轉學未完成的學校。</a:t>
            </a:r>
          </a:p>
          <a:p>
            <a:pPr eaLnBrk="1" hangingPunct="1"/>
            <a:r>
              <a:rPr lang="zh-TW" altLang="en-US" sz="2800" smtClean="0">
                <a:solidFill>
                  <a:srgbClr val="FFFF00"/>
                </a:solidFill>
                <a:latin typeface="標楷體" pitchFamily="65" charset="-120"/>
              </a:rPr>
              <a:t>練習測試：</a:t>
            </a:r>
            <a:r>
              <a:rPr lang="zh-TW" altLang="en-US" sz="2800" smtClean="0">
                <a:latin typeface="標楷體" pitchFamily="65" charset="-120"/>
              </a:rPr>
              <a:t>如要事先練習，請在</a:t>
            </a:r>
            <a:r>
              <a:rPr lang="zh-TW" altLang="en-US" sz="2800" b="1" smtClean="0">
                <a:solidFill>
                  <a:srgbClr val="FFFF00"/>
                </a:solidFill>
                <a:latin typeface="標楷體" pitchFamily="65" charset="-120"/>
              </a:rPr>
              <a:t>教育訓練主機</a:t>
            </a:r>
            <a:r>
              <a:rPr lang="zh-TW" altLang="en-US" sz="2800" smtClean="0">
                <a:latin typeface="標楷體" pitchFamily="65" charset="-120"/>
              </a:rPr>
              <a:t>上測試，以免誤輸入中輟生資料。 </a:t>
            </a:r>
            <a:r>
              <a:rPr lang="en-US" altLang="zh-TW" sz="2800" smtClean="0">
                <a:latin typeface="標楷體" pitchFamily="65" charset="-120"/>
              </a:rPr>
              <a:t>(</a:t>
            </a:r>
            <a:r>
              <a:rPr lang="zh-TW" altLang="en-US" sz="2800" smtClean="0">
                <a:latin typeface="標楷體" pitchFamily="65" charset="-120"/>
              </a:rPr>
              <a:t>教育訓練主機在正式版首頁即有超連結</a:t>
            </a:r>
            <a:r>
              <a:rPr lang="en-US" altLang="zh-TW" sz="2800" smtClean="0">
                <a:latin typeface="標楷體" pitchFamily="65" charset="-120"/>
              </a:rPr>
              <a:t>)</a:t>
            </a:r>
          </a:p>
          <a:p>
            <a:pPr eaLnBrk="1" hangingPunct="1"/>
            <a:endParaRPr lang="en-US" altLang="zh-TW" sz="2800" smtClean="0">
              <a:ea typeface="新細明體"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slide(fromBottom)">
                                      <p:cBhvr>
                                        <p:cTn id="7" dur="500"/>
                                        <p:tgtEl>
                                          <p:spTgt spid="353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53283">
                                            <p:txEl>
                                              <p:pRg st="1" end="1"/>
                                            </p:txEl>
                                          </p:spTgt>
                                        </p:tgtEl>
                                        <p:attrNameLst>
                                          <p:attrName>style.visibility</p:attrName>
                                        </p:attrNameLst>
                                      </p:cBhvr>
                                      <p:to>
                                        <p:strVal val="visible"/>
                                      </p:to>
                                    </p:set>
                                    <p:animEffect transition="in" filter="slide(fromBottom)">
                                      <p:cBhvr>
                                        <p:cTn id="12" dur="500"/>
                                        <p:tgtEl>
                                          <p:spTgt spid="353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507288" cy="990600"/>
          </a:xfrm>
        </p:spPr>
        <p:txBody>
          <a:bodyPr>
            <a:normAutofit/>
          </a:bodyPr>
          <a:lstStyle/>
          <a:p>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萬華國中</a:t>
            </a:r>
            <a:r>
              <a:rPr lang="en-US" altLang="zh-TW" sz="40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中輟中心學校網路資源</a:t>
            </a:r>
            <a:endParaRPr lang="zh-TW" altLang="en-US" sz="3600" b="1" dirty="0">
              <a:solidFill>
                <a:srgbClr val="7030A0"/>
              </a:solidFill>
              <a:latin typeface="微軟正黑體" panose="020B0604030504040204" pitchFamily="34" charset="-120"/>
              <a:ea typeface="微軟正黑體" panose="020B0604030504040204" pitchFamily="34" charset="-120"/>
            </a:endParaRPr>
          </a:p>
        </p:txBody>
      </p:sp>
      <p:pic>
        <p:nvPicPr>
          <p:cNvPr id="9217" name="Picture 1"/>
          <p:cNvPicPr>
            <a:picLocks noChangeAspect="1" noChangeArrowheads="1"/>
          </p:cNvPicPr>
          <p:nvPr/>
        </p:nvPicPr>
        <p:blipFill>
          <a:blip r:embed="rId2" cstate="print"/>
          <a:srcRect/>
          <a:stretch>
            <a:fillRect/>
          </a:stretch>
        </p:blipFill>
        <p:spPr bwMode="auto">
          <a:xfrm>
            <a:off x="323528" y="1196752"/>
            <a:ext cx="6691840" cy="5353472"/>
          </a:xfrm>
          <a:prstGeom prst="rect">
            <a:avLst/>
          </a:prstGeom>
          <a:noFill/>
          <a:ln w="9525">
            <a:noFill/>
            <a:miter lim="800000"/>
            <a:headEnd/>
            <a:tailEnd/>
          </a:ln>
        </p:spPr>
      </p:pic>
      <p:sp>
        <p:nvSpPr>
          <p:cNvPr id="5" name="橢圓 4"/>
          <p:cNvSpPr/>
          <p:nvPr/>
        </p:nvSpPr>
        <p:spPr>
          <a:xfrm>
            <a:off x="5652120" y="4869160"/>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直線圖說文字 1 5"/>
          <p:cNvSpPr/>
          <p:nvPr/>
        </p:nvSpPr>
        <p:spPr>
          <a:xfrm>
            <a:off x="7020272" y="3429000"/>
            <a:ext cx="1944216" cy="1224136"/>
          </a:xfrm>
          <a:prstGeom prst="borderCallout1">
            <a:avLst>
              <a:gd name="adj1" fmla="val 18750"/>
              <a:gd name="adj2" fmla="val -8333"/>
              <a:gd name="adj3" fmla="val 116475"/>
              <a:gd name="adj4" fmla="val -407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Font typeface="Arial" pitchFamily="34" charset="0"/>
              <a:buChar char="•"/>
            </a:pPr>
            <a:r>
              <a:rPr lang="zh-TW" altLang="en-US" b="1" dirty="0" smtClean="0">
                <a:solidFill>
                  <a:srgbClr val="FFFF00"/>
                </a:solidFill>
                <a:latin typeface="微軟正黑體" pitchFamily="34" charset="-120"/>
                <a:ea typeface="微軟正黑體" pitchFamily="34" charset="-120"/>
              </a:rPr>
              <a:t>中輟實務手冊</a:t>
            </a:r>
            <a:endParaRPr lang="en-US" altLang="zh-TW" b="1" dirty="0" smtClean="0">
              <a:solidFill>
                <a:srgbClr val="FFFF00"/>
              </a:solidFill>
              <a:latin typeface="微軟正黑體" pitchFamily="34" charset="-120"/>
              <a:ea typeface="微軟正黑體" pitchFamily="34" charset="-120"/>
            </a:endParaRPr>
          </a:p>
          <a:p>
            <a:pPr>
              <a:lnSpc>
                <a:spcPct val="150000"/>
              </a:lnSpc>
              <a:buFont typeface="Arial" pitchFamily="34" charset="0"/>
              <a:buChar char="•"/>
            </a:pPr>
            <a:r>
              <a:rPr lang="zh-TW" altLang="en-US" b="1" dirty="0" smtClean="0">
                <a:solidFill>
                  <a:srgbClr val="FFFF00"/>
                </a:solidFill>
                <a:latin typeface="微軟正黑體" pitchFamily="34" charset="-120"/>
                <a:ea typeface="微軟正黑體" pitchFamily="34" charset="-120"/>
              </a:rPr>
              <a:t>中輟通報網新知</a:t>
            </a:r>
            <a:endParaRPr lang="zh-TW" altLang="en-US" b="1" dirty="0">
              <a:solidFill>
                <a:srgbClr val="FFFF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71629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gray">
          <a:xfrm rot="5400000">
            <a:off x="1543051" y="14335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5" name="AutoShape 4"/>
          <p:cNvSpPr>
            <a:spLocks noChangeArrowheads="1"/>
          </p:cNvSpPr>
          <p:nvPr/>
        </p:nvSpPr>
        <p:spPr bwMode="gray">
          <a:xfrm rot="5400000">
            <a:off x="1543051" y="23669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8196" name="AutoShape 5"/>
          <p:cNvSpPr>
            <a:spLocks noChangeArrowheads="1"/>
          </p:cNvSpPr>
          <p:nvPr/>
        </p:nvSpPr>
        <p:spPr bwMode="gray">
          <a:xfrm rot="5400000">
            <a:off x="1543051" y="330041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1" name="AutoShape 7"/>
          <p:cNvSpPr>
            <a:spLocks noChangeArrowheads="1"/>
          </p:cNvSpPr>
          <p:nvPr/>
        </p:nvSpPr>
        <p:spPr bwMode="gray">
          <a:xfrm>
            <a:off x="2124075" y="1196975"/>
            <a:ext cx="5110163" cy="731838"/>
          </a:xfrm>
          <a:prstGeom prst="roundRect">
            <a:avLst>
              <a:gd name="adj" fmla="val 7093"/>
            </a:avLst>
          </a:prstGeom>
          <a:solidFill>
            <a:srgbClr val="D97300"/>
          </a:solidFill>
          <a:ln w="25400" algn="ctr">
            <a:noFill/>
            <a:round/>
            <a:headEnd/>
            <a:tailEnd/>
          </a:ln>
          <a:effectLst>
            <a:prstShdw prst="shdw17" dist="17961" dir="2700000">
              <a:srgbClr val="D97300">
                <a:gamma/>
                <a:shade val="60000"/>
                <a:invGamma/>
              </a:srgbClr>
            </a:prstShdw>
          </a:effectLst>
        </p:spPr>
        <p:txBody>
          <a:bodyPr lIns="45720" tIns="44450" rIns="45720" bIns="44450" anchor="ctr" anchorCtr="1"/>
          <a:lstStyle/>
          <a:p>
            <a:pP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思考</a:t>
            </a:r>
            <a:r>
              <a:rPr lang="zh-TW" altLang="en-US" sz="2800" dirty="0">
                <a:latin typeface="標楷體" pitchFamily="65" charset="-120"/>
                <a:ea typeface="標楷體" pitchFamily="65" charset="-120"/>
              </a:rPr>
              <a:t>─為什麼要進行通報</a:t>
            </a:r>
            <a:endParaRPr kumimoji="0" lang="zh-TW" altLang="zh-TW" sz="2800" b="1" dirty="0">
              <a:solidFill>
                <a:srgbClr val="FFFFFF"/>
              </a:solidFill>
              <a:latin typeface="標楷體" pitchFamily="65" charset="-120"/>
              <a:ea typeface="標楷體" pitchFamily="65" charset="-120"/>
            </a:endParaRPr>
          </a:p>
        </p:txBody>
      </p:sp>
      <p:sp>
        <p:nvSpPr>
          <p:cNvPr id="12" name="AutoShape 8"/>
          <p:cNvSpPr>
            <a:spLocks noChangeArrowheads="1"/>
          </p:cNvSpPr>
          <p:nvPr/>
        </p:nvSpPr>
        <p:spPr bwMode="gray">
          <a:xfrm>
            <a:off x="2114550" y="2130425"/>
            <a:ext cx="5110163" cy="731838"/>
          </a:xfrm>
          <a:prstGeom prst="roundRect">
            <a:avLst>
              <a:gd name="adj" fmla="val 7093"/>
            </a:avLst>
          </a:prstGeom>
          <a:solidFill>
            <a:srgbClr val="E0AD12"/>
          </a:solidFill>
          <a:ln w="25400" algn="ctr">
            <a:noFill/>
            <a:round/>
            <a:headEnd/>
            <a:tailEnd/>
          </a:ln>
          <a:effectLst>
            <a:prstShdw prst="shdw17" dist="17961" dir="2700000">
              <a:srgbClr val="E0AD12">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了解</a:t>
            </a:r>
            <a:r>
              <a:rPr lang="zh-TW" altLang="en-US" sz="2800" dirty="0">
                <a:latin typeface="標楷體" pitchFamily="65" charset="-120"/>
                <a:ea typeface="標楷體" pitchFamily="65" charset="-120"/>
              </a:rPr>
              <a:t>─中輟及尋獲通報流程 </a:t>
            </a:r>
            <a:endParaRPr kumimoji="0" lang="zh-TW" altLang="zh-TW" sz="2800" b="1" dirty="0">
              <a:solidFill>
                <a:srgbClr val="FFFFFF"/>
              </a:solidFill>
              <a:latin typeface="標楷體" pitchFamily="65" charset="-120"/>
              <a:ea typeface="標楷體" pitchFamily="65" charset="-120"/>
            </a:endParaRPr>
          </a:p>
        </p:txBody>
      </p:sp>
      <p:sp>
        <p:nvSpPr>
          <p:cNvPr id="13" name="AutoShape 9"/>
          <p:cNvSpPr>
            <a:spLocks noChangeArrowheads="1"/>
          </p:cNvSpPr>
          <p:nvPr/>
        </p:nvSpPr>
        <p:spPr bwMode="gray">
          <a:xfrm>
            <a:off x="2114550" y="3063875"/>
            <a:ext cx="5110163" cy="731838"/>
          </a:xfrm>
          <a:prstGeom prst="roundRect">
            <a:avLst>
              <a:gd name="adj" fmla="val 7093"/>
            </a:avLst>
          </a:prstGeom>
          <a:solidFill>
            <a:srgbClr val="92D050"/>
          </a:solidFill>
          <a:ln w="25400" algn="ctr">
            <a:noFill/>
            <a:round/>
            <a:headEnd/>
            <a:tailEnd/>
          </a:ln>
          <a:effectLst>
            <a:prstShdw prst="shdw17" dist="17961" dir="2700000">
              <a:srgbClr val="A1A64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釐清</a:t>
            </a:r>
            <a:r>
              <a:rPr lang="zh-TW" altLang="en-US" sz="2800" dirty="0">
                <a:latin typeface="標楷體" pitchFamily="65" charset="-120"/>
                <a:ea typeface="標楷體" pitchFamily="65" charset="-120"/>
              </a:rPr>
              <a:t>─中輟生類別與通報</a:t>
            </a:r>
            <a:endParaRPr kumimoji="0" lang="zh-TW" altLang="zh-TW" sz="2800" b="1" dirty="0">
              <a:solidFill>
                <a:srgbClr val="FFFFFF"/>
              </a:solidFill>
              <a:latin typeface="標楷體" pitchFamily="65" charset="-120"/>
              <a:ea typeface="標楷體" pitchFamily="65" charset="-120"/>
            </a:endParaRPr>
          </a:p>
        </p:txBody>
      </p:sp>
      <p:sp>
        <p:nvSpPr>
          <p:cNvPr id="15" name="AutoShape 11"/>
          <p:cNvSpPr>
            <a:spLocks noChangeArrowheads="1"/>
          </p:cNvSpPr>
          <p:nvPr/>
        </p:nvSpPr>
        <p:spPr bwMode="gray">
          <a:xfrm>
            <a:off x="2114550" y="3997325"/>
            <a:ext cx="5110163" cy="731838"/>
          </a:xfrm>
          <a:prstGeom prst="roundRect">
            <a:avLst>
              <a:gd name="adj" fmla="val 7093"/>
            </a:avLst>
          </a:prstGeom>
          <a:solidFill>
            <a:schemeClr val="accent1">
              <a:lumMod val="75000"/>
            </a:schemeClr>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lang="zh-TW" altLang="en-US" sz="2800" dirty="0">
                <a:effectLst>
                  <a:outerShdw blurRad="38100" dist="38100" dir="2700000" algn="tl">
                    <a:srgbClr val="000000">
                      <a:alpha val="43137"/>
                    </a:srgbClr>
                  </a:outerShdw>
                </a:effectLst>
                <a:latin typeface="標楷體" pitchFamily="65" charset="-120"/>
                <a:ea typeface="標楷體" pitchFamily="65" charset="-120"/>
              </a:rPr>
              <a:t>後續</a:t>
            </a:r>
            <a:r>
              <a:rPr lang="zh-TW" altLang="en-US" sz="2800" dirty="0" smtClean="0">
                <a:latin typeface="標楷體" pitchFamily="65" charset="-120"/>
                <a:ea typeface="標楷體" pitchFamily="65" charset="-120"/>
              </a:rPr>
              <a:t>─復學</a:t>
            </a:r>
            <a:r>
              <a:rPr lang="zh-TW" altLang="en-US" sz="2800" dirty="0">
                <a:latin typeface="標楷體" pitchFamily="65" charset="-120"/>
                <a:ea typeface="標楷體" pitchFamily="65" charset="-120"/>
              </a:rPr>
              <a:t>通報</a:t>
            </a:r>
            <a:endParaRPr kumimoji="0" lang="zh-TW" altLang="zh-TW" sz="2800" b="1" dirty="0">
              <a:solidFill>
                <a:srgbClr val="FFFFFF"/>
              </a:solidFill>
              <a:latin typeface="標楷體" pitchFamily="65" charset="-120"/>
              <a:ea typeface="標楷體" pitchFamily="65" charset="-120"/>
            </a:endParaRPr>
          </a:p>
        </p:txBody>
      </p:sp>
      <p:sp>
        <p:nvSpPr>
          <p:cNvPr id="8201" name="AutoShape 12"/>
          <p:cNvSpPr>
            <a:spLocks noChangeArrowheads="1"/>
          </p:cNvSpPr>
          <p:nvPr/>
        </p:nvSpPr>
        <p:spPr bwMode="gray">
          <a:xfrm rot="5400000">
            <a:off x="1543051" y="4233862"/>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
        <p:nvSpPr>
          <p:cNvPr id="14" name="AutoShape 11"/>
          <p:cNvSpPr>
            <a:spLocks noChangeArrowheads="1"/>
          </p:cNvSpPr>
          <p:nvPr/>
        </p:nvSpPr>
        <p:spPr bwMode="gray">
          <a:xfrm>
            <a:off x="2084389" y="5085184"/>
            <a:ext cx="5110163" cy="731838"/>
          </a:xfrm>
          <a:prstGeom prst="roundRect">
            <a:avLst>
              <a:gd name="adj" fmla="val 7093"/>
            </a:avLst>
          </a:prstGeom>
          <a:solidFill>
            <a:srgbClr val="CC00FF"/>
          </a:solidFill>
          <a:ln w="25400" algn="ctr">
            <a:noFill/>
            <a:round/>
            <a:headEnd/>
            <a:tailEnd/>
          </a:ln>
          <a:effectLst>
            <a:prstShdw prst="shdw17" dist="17961" dir="2700000">
              <a:srgbClr val="5274A6">
                <a:gamma/>
                <a:shade val="60000"/>
                <a:invGamma/>
              </a:srgbClr>
            </a:prstShdw>
          </a:effectLst>
        </p:spPr>
        <p:txBody>
          <a:bodyPr lIns="45720" tIns="44450" rIns="45720" bIns="44450" anchor="ctr" anchorCtr="1"/>
          <a:lstStyle/>
          <a:p>
            <a:pPr algn="ctr" eaLnBrk="0" hangingPunct="0">
              <a:lnSpc>
                <a:spcPct val="85000"/>
              </a:lnSpc>
              <a:spcBef>
                <a:spcPct val="30000"/>
              </a:spcBef>
              <a:defRPr/>
            </a:pPr>
            <a:r>
              <a:rPr kumimoji="0" lang="zh-TW" altLang="en-US" sz="2800" b="1" dirty="0" smtClean="0">
                <a:solidFill>
                  <a:srgbClr val="FFFFFF"/>
                </a:solidFill>
                <a:latin typeface="標楷體" pitchFamily="65" charset="-120"/>
                <a:ea typeface="標楷體" pitchFamily="65" charset="-120"/>
              </a:rPr>
              <a:t>通報小叮嚀</a:t>
            </a:r>
            <a:endParaRPr kumimoji="0" lang="zh-TW" altLang="zh-TW" sz="2800" b="1" dirty="0">
              <a:solidFill>
                <a:srgbClr val="FFFFFF"/>
              </a:solidFill>
              <a:latin typeface="標楷體" pitchFamily="65" charset="-120"/>
              <a:ea typeface="標楷體" pitchFamily="65" charset="-120"/>
            </a:endParaRPr>
          </a:p>
        </p:txBody>
      </p:sp>
      <p:sp>
        <p:nvSpPr>
          <p:cNvPr id="16" name="AutoShape 12"/>
          <p:cNvSpPr>
            <a:spLocks noChangeArrowheads="1"/>
          </p:cNvSpPr>
          <p:nvPr/>
        </p:nvSpPr>
        <p:spPr bwMode="gray">
          <a:xfrm rot="5400000">
            <a:off x="1512890" y="5321721"/>
            <a:ext cx="520700" cy="257175"/>
          </a:xfrm>
          <a:prstGeom prst="triangle">
            <a:avLst>
              <a:gd name="adj" fmla="val 49995"/>
            </a:avLst>
          </a:prstGeom>
          <a:solidFill>
            <a:srgbClr val="FFCC00"/>
          </a:solidFill>
          <a:ln>
            <a:noFill/>
          </a:ln>
          <a:effectLst>
            <a:prstShdw prst="shdw17" dist="17961" dir="2700000">
              <a:srgbClr val="3B5C67"/>
            </a:prst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lIns="45720" tIns="44450" rIns="45720" bIns="44450" anchor="ctr" anchorCtr="1"/>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endParaRPr lang="zh-TW" altLang="en-US" sz="2800">
              <a:latin typeface="標楷體" pitchFamily="65" charset="-120"/>
              <a:ea typeface="標楷體" pitchFamily="65" charset="-120"/>
            </a:endParaRPr>
          </a:p>
        </p:txBody>
      </p:sp>
    </p:spTree>
    <p:extLst>
      <p:ext uri="{BB962C8B-B14F-4D97-AF65-F5344CB8AC3E}">
        <p14:creationId xmlns:p14="http://schemas.microsoft.com/office/powerpoint/2010/main" val="1114303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194"/>
                                        </p:tgtEl>
                                      </p:cBhvr>
                                    </p:animEffect>
                                    <p:anim calcmode="lin" valueType="num">
                                      <p:cBhvr>
                                        <p:cTn id="12" dur="1000"/>
                                        <p:tgtEl>
                                          <p:spTgt spid="8194"/>
                                        </p:tgtEl>
                                        <p:attrNameLst>
                                          <p:attrName>ppt_x</p:attrName>
                                        </p:attrNameLst>
                                      </p:cBhvr>
                                      <p:tavLst>
                                        <p:tav tm="0">
                                          <p:val>
                                            <p:strVal val="ppt_x"/>
                                          </p:val>
                                        </p:tav>
                                        <p:tav tm="100000">
                                          <p:val>
                                            <p:strVal val="ppt_x"/>
                                          </p:val>
                                        </p:tav>
                                      </p:tavLst>
                                    </p:anim>
                                    <p:anim calcmode="lin" valueType="num">
                                      <p:cBhvr>
                                        <p:cTn id="13" dur="1000"/>
                                        <p:tgtEl>
                                          <p:spTgt spid="8194"/>
                                        </p:tgtEl>
                                        <p:attrNameLst>
                                          <p:attrName>ppt_y</p:attrName>
                                        </p:attrNameLst>
                                      </p:cBhvr>
                                      <p:tavLst>
                                        <p:tav tm="0">
                                          <p:val>
                                            <p:strVal val="ppt_y"/>
                                          </p:val>
                                        </p:tav>
                                        <p:tav tm="100000">
                                          <p:val>
                                            <p:strVal val="ppt_y+.1"/>
                                          </p:val>
                                        </p:tav>
                                      </p:tavLst>
                                    </p:anim>
                                    <p:set>
                                      <p:cBhvr>
                                        <p:cTn id="14" dur="1" fill="hold">
                                          <p:stCondLst>
                                            <p:cond delay="999"/>
                                          </p:stCondLst>
                                        </p:cTn>
                                        <p:tgtEl>
                                          <p:spTgt spid="8194"/>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3"/>
                                        </p:tgtEl>
                                      </p:cBhvr>
                                    </p:animEffect>
                                    <p:anim calcmode="lin" valueType="num">
                                      <p:cBhvr>
                                        <p:cTn id="17" dur="1000"/>
                                        <p:tgtEl>
                                          <p:spTgt spid="13"/>
                                        </p:tgtEl>
                                        <p:attrNameLst>
                                          <p:attrName>ppt_x</p:attrName>
                                        </p:attrNameLst>
                                      </p:cBhvr>
                                      <p:tavLst>
                                        <p:tav tm="0">
                                          <p:val>
                                            <p:strVal val="ppt_x"/>
                                          </p:val>
                                        </p:tav>
                                        <p:tav tm="100000">
                                          <p:val>
                                            <p:strVal val="ppt_x"/>
                                          </p:val>
                                        </p:tav>
                                      </p:tavLst>
                                    </p:anim>
                                    <p:anim calcmode="lin" valueType="num">
                                      <p:cBhvr>
                                        <p:cTn id="18" dur="1000"/>
                                        <p:tgtEl>
                                          <p:spTgt spid="13"/>
                                        </p:tgtEl>
                                        <p:attrNameLst>
                                          <p:attrName>ppt_y</p:attrName>
                                        </p:attrNameLst>
                                      </p:cBhvr>
                                      <p:tavLst>
                                        <p:tav tm="0">
                                          <p:val>
                                            <p:strVal val="ppt_y"/>
                                          </p:val>
                                        </p:tav>
                                        <p:tav tm="100000">
                                          <p:val>
                                            <p:strVal val="ppt_y+.1"/>
                                          </p:val>
                                        </p:tav>
                                      </p:tavLst>
                                    </p:anim>
                                    <p:set>
                                      <p:cBhvr>
                                        <p:cTn id="19" dur="1" fill="hold">
                                          <p:stCondLst>
                                            <p:cond delay="999"/>
                                          </p:stCondLst>
                                        </p:cTn>
                                        <p:tgtEl>
                                          <p:spTgt spid="13"/>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5"/>
                                        </p:tgtEl>
                                      </p:cBhvr>
                                    </p:animEffect>
                                    <p:anim calcmode="lin" valueType="num">
                                      <p:cBhvr>
                                        <p:cTn id="22" dur="1000"/>
                                        <p:tgtEl>
                                          <p:spTgt spid="15"/>
                                        </p:tgtEl>
                                        <p:attrNameLst>
                                          <p:attrName>ppt_x</p:attrName>
                                        </p:attrNameLst>
                                      </p:cBhvr>
                                      <p:tavLst>
                                        <p:tav tm="0">
                                          <p:val>
                                            <p:strVal val="ppt_x"/>
                                          </p:val>
                                        </p:tav>
                                        <p:tav tm="100000">
                                          <p:val>
                                            <p:strVal val="ppt_x"/>
                                          </p:val>
                                        </p:tav>
                                      </p:tavLst>
                                    </p:anim>
                                    <p:anim calcmode="lin" valueType="num">
                                      <p:cBhvr>
                                        <p:cTn id="23" dur="1000"/>
                                        <p:tgtEl>
                                          <p:spTgt spid="15"/>
                                        </p:tgtEl>
                                        <p:attrNameLst>
                                          <p:attrName>ppt_y</p:attrName>
                                        </p:attrNameLst>
                                      </p:cBhvr>
                                      <p:tavLst>
                                        <p:tav tm="0">
                                          <p:val>
                                            <p:strVal val="ppt_y"/>
                                          </p:val>
                                        </p:tav>
                                        <p:tav tm="100000">
                                          <p:val>
                                            <p:strVal val="ppt_y+.1"/>
                                          </p:val>
                                        </p:tav>
                                      </p:tavLst>
                                    </p:anim>
                                    <p:set>
                                      <p:cBhvr>
                                        <p:cTn id="24" dur="1" fill="hold">
                                          <p:stCondLst>
                                            <p:cond delay="999"/>
                                          </p:stCondLst>
                                        </p:cTn>
                                        <p:tgtEl>
                                          <p:spTgt spid="15"/>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8196"/>
                                        </p:tgtEl>
                                      </p:cBhvr>
                                    </p:animEffect>
                                    <p:anim calcmode="lin" valueType="num">
                                      <p:cBhvr>
                                        <p:cTn id="27" dur="1000"/>
                                        <p:tgtEl>
                                          <p:spTgt spid="8196"/>
                                        </p:tgtEl>
                                        <p:attrNameLst>
                                          <p:attrName>ppt_x</p:attrName>
                                        </p:attrNameLst>
                                      </p:cBhvr>
                                      <p:tavLst>
                                        <p:tav tm="0">
                                          <p:val>
                                            <p:strVal val="ppt_x"/>
                                          </p:val>
                                        </p:tav>
                                        <p:tav tm="100000">
                                          <p:val>
                                            <p:strVal val="ppt_x"/>
                                          </p:val>
                                        </p:tav>
                                      </p:tavLst>
                                    </p:anim>
                                    <p:anim calcmode="lin" valueType="num">
                                      <p:cBhvr>
                                        <p:cTn id="28" dur="1000"/>
                                        <p:tgtEl>
                                          <p:spTgt spid="8196"/>
                                        </p:tgtEl>
                                        <p:attrNameLst>
                                          <p:attrName>ppt_y</p:attrName>
                                        </p:attrNameLst>
                                      </p:cBhvr>
                                      <p:tavLst>
                                        <p:tav tm="0">
                                          <p:val>
                                            <p:strVal val="ppt_y"/>
                                          </p:val>
                                        </p:tav>
                                        <p:tav tm="100000">
                                          <p:val>
                                            <p:strVal val="ppt_y+.1"/>
                                          </p:val>
                                        </p:tav>
                                      </p:tavLst>
                                    </p:anim>
                                    <p:set>
                                      <p:cBhvr>
                                        <p:cTn id="29" dur="1" fill="hold">
                                          <p:stCondLst>
                                            <p:cond delay="999"/>
                                          </p:stCondLst>
                                        </p:cTn>
                                        <p:tgtEl>
                                          <p:spTgt spid="8196"/>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8201"/>
                                        </p:tgtEl>
                                      </p:cBhvr>
                                    </p:animEffect>
                                    <p:anim calcmode="lin" valueType="num">
                                      <p:cBhvr>
                                        <p:cTn id="32" dur="1000"/>
                                        <p:tgtEl>
                                          <p:spTgt spid="8201"/>
                                        </p:tgtEl>
                                        <p:attrNameLst>
                                          <p:attrName>ppt_x</p:attrName>
                                        </p:attrNameLst>
                                      </p:cBhvr>
                                      <p:tavLst>
                                        <p:tav tm="0">
                                          <p:val>
                                            <p:strVal val="ppt_x"/>
                                          </p:val>
                                        </p:tav>
                                        <p:tav tm="100000">
                                          <p:val>
                                            <p:strVal val="ppt_x"/>
                                          </p:val>
                                        </p:tav>
                                      </p:tavLst>
                                    </p:anim>
                                    <p:anim calcmode="lin" valueType="num">
                                      <p:cBhvr>
                                        <p:cTn id="33" dur="1000"/>
                                        <p:tgtEl>
                                          <p:spTgt spid="8201"/>
                                        </p:tgtEl>
                                        <p:attrNameLst>
                                          <p:attrName>ppt_y</p:attrName>
                                        </p:attrNameLst>
                                      </p:cBhvr>
                                      <p:tavLst>
                                        <p:tav tm="0">
                                          <p:val>
                                            <p:strVal val="ppt_y"/>
                                          </p:val>
                                        </p:tav>
                                        <p:tav tm="100000">
                                          <p:val>
                                            <p:strVal val="ppt_y+.1"/>
                                          </p:val>
                                        </p:tav>
                                      </p:tavLst>
                                    </p:anim>
                                    <p:set>
                                      <p:cBhvr>
                                        <p:cTn id="34" dur="1" fill="hold">
                                          <p:stCondLst>
                                            <p:cond delay="999"/>
                                          </p:stCondLst>
                                        </p:cTn>
                                        <p:tgtEl>
                                          <p:spTgt spid="8201"/>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14"/>
                                        </p:tgtEl>
                                      </p:cBhvr>
                                    </p:animEffect>
                                    <p:anim calcmode="lin" valueType="num">
                                      <p:cBhvr>
                                        <p:cTn id="37" dur="1000"/>
                                        <p:tgtEl>
                                          <p:spTgt spid="14"/>
                                        </p:tgtEl>
                                        <p:attrNameLst>
                                          <p:attrName>ppt_x</p:attrName>
                                        </p:attrNameLst>
                                      </p:cBhvr>
                                      <p:tavLst>
                                        <p:tav tm="0">
                                          <p:val>
                                            <p:strVal val="ppt_x"/>
                                          </p:val>
                                        </p:tav>
                                        <p:tav tm="100000">
                                          <p:val>
                                            <p:strVal val="ppt_x"/>
                                          </p:val>
                                        </p:tav>
                                      </p:tavLst>
                                    </p:anim>
                                    <p:anim calcmode="lin" valueType="num">
                                      <p:cBhvr>
                                        <p:cTn id="38" dur="1000"/>
                                        <p:tgtEl>
                                          <p:spTgt spid="14"/>
                                        </p:tgtEl>
                                        <p:attrNameLst>
                                          <p:attrName>ppt_y</p:attrName>
                                        </p:attrNameLst>
                                      </p:cBhvr>
                                      <p:tavLst>
                                        <p:tav tm="0">
                                          <p:val>
                                            <p:strVal val="ppt_y"/>
                                          </p:val>
                                        </p:tav>
                                        <p:tav tm="100000">
                                          <p:val>
                                            <p:strVal val="ppt_y+.1"/>
                                          </p:val>
                                        </p:tav>
                                      </p:tavLst>
                                    </p:anim>
                                    <p:set>
                                      <p:cBhvr>
                                        <p:cTn id="39" dur="1" fill="hold">
                                          <p:stCondLst>
                                            <p:cond delay="999"/>
                                          </p:stCondLst>
                                        </p:cTn>
                                        <p:tgtEl>
                                          <p:spTgt spid="14"/>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par>
                          <p:cTn id="45" fill="hold">
                            <p:stCondLst>
                              <p:cond delay="1000"/>
                            </p:stCondLst>
                            <p:childTnLst>
                              <p:par>
                                <p:cTn id="46" presetID="6" presetClass="emph" presetSubtype="0" fill="hold" grpId="0" nodeType="afterEffect">
                                  <p:stCondLst>
                                    <p:cond delay="0"/>
                                  </p:stCondLst>
                                  <p:childTnLst>
                                    <p:animScale>
                                      <p:cBhvr>
                                        <p:cTn id="47"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6" grpId="0" animBg="1"/>
      <p:bldP spid="11" grpId="0" animBg="1"/>
      <p:bldP spid="12" grpId="0" animBg="1"/>
      <p:bldP spid="13" grpId="0" animBg="1"/>
      <p:bldP spid="15" grpId="0" animBg="1"/>
      <p:bldP spid="8201" grpId="0" animBg="1"/>
      <p:bldP spid="14"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萬華國中</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中輟中心學校網路資源</a:t>
            </a:r>
            <a:endParaRPr lang="zh-TW" altLang="en-US" dirty="0"/>
          </a:p>
        </p:txBody>
      </p:sp>
      <p:sp>
        <p:nvSpPr>
          <p:cNvPr id="3" name="文字版面配置區 2"/>
          <p:cNvSpPr>
            <a:spLocks noGrp="1"/>
          </p:cNvSpPr>
          <p:nvPr>
            <p:ph type="body" idx="1"/>
          </p:nvPr>
        </p:nvSpPr>
        <p:spPr/>
        <p:txBody>
          <a:bodyPr/>
          <a:lstStyle/>
          <a:p>
            <a:pPr>
              <a:buClr>
                <a:srgbClr val="FF0000"/>
              </a:buClr>
              <a:buSzPct val="100000"/>
            </a:pPr>
            <a:r>
              <a:rPr lang="zh-TW" altLang="en-US" dirty="0" smtClean="0">
                <a:solidFill>
                  <a:srgbClr val="FFFF00"/>
                </a:solidFill>
                <a:latin typeface="微軟正黑體" pitchFamily="34" charset="-120"/>
                <a:ea typeface="微軟正黑體" pitchFamily="34" charset="-120"/>
              </a:rPr>
              <a:t>中輟實務手冊</a:t>
            </a:r>
            <a:endParaRPr lang="en-US" altLang="zh-TW" dirty="0" smtClean="0">
              <a:solidFill>
                <a:srgbClr val="FFFF00"/>
              </a:solidFill>
              <a:latin typeface="微軟正黑體" pitchFamily="34" charset="-120"/>
              <a:ea typeface="微軟正黑體" pitchFamily="34" charset="-120"/>
            </a:endParaRPr>
          </a:p>
        </p:txBody>
      </p:sp>
      <p:sp>
        <p:nvSpPr>
          <p:cNvPr id="4" name="文字版面配置區 3"/>
          <p:cNvSpPr>
            <a:spLocks noGrp="1"/>
          </p:cNvSpPr>
          <p:nvPr>
            <p:ph type="body" sz="half" idx="3"/>
          </p:nvPr>
        </p:nvSpPr>
        <p:spPr/>
        <p:txBody>
          <a:bodyPr/>
          <a:lstStyle/>
          <a:p>
            <a:pPr>
              <a:buClr>
                <a:srgbClr val="FF0000"/>
              </a:buClr>
              <a:buSzPct val="100000"/>
            </a:pPr>
            <a:r>
              <a:rPr lang="zh-TW" altLang="en-US" dirty="0" smtClean="0">
                <a:solidFill>
                  <a:srgbClr val="FFFF00"/>
                </a:solidFill>
                <a:latin typeface="微軟正黑體" pitchFamily="34" charset="-120"/>
                <a:ea typeface="微軟正黑體" pitchFamily="34" charset="-120"/>
              </a:rPr>
              <a:t>中輟通報網新知</a:t>
            </a:r>
          </a:p>
        </p:txBody>
      </p:sp>
      <p:pic>
        <p:nvPicPr>
          <p:cNvPr id="32770" name="Picture 2"/>
          <p:cNvPicPr>
            <a:picLocks noGrp="1" noChangeAspect="1" noChangeArrowheads="1"/>
          </p:cNvPicPr>
          <p:nvPr>
            <p:ph sz="quarter" idx="2"/>
          </p:nvPr>
        </p:nvPicPr>
        <p:blipFill>
          <a:blip r:embed="rId2" cstate="print"/>
          <a:srcRect/>
          <a:stretch>
            <a:fillRect/>
          </a:stretch>
        </p:blipFill>
        <p:spPr bwMode="auto">
          <a:xfrm>
            <a:off x="467544" y="2132856"/>
            <a:ext cx="4038600" cy="3230880"/>
          </a:xfrm>
          <a:prstGeom prst="rect">
            <a:avLst/>
          </a:prstGeom>
          <a:noFill/>
          <a:ln w="9525">
            <a:noFill/>
            <a:miter lim="800000"/>
            <a:headEnd/>
            <a:tailEnd/>
          </a:ln>
        </p:spPr>
      </p:pic>
      <p:pic>
        <p:nvPicPr>
          <p:cNvPr id="32771" name="Picture 3"/>
          <p:cNvPicPr>
            <a:picLocks noGrp="1" noChangeAspect="1" noChangeArrowheads="1"/>
          </p:cNvPicPr>
          <p:nvPr>
            <p:ph sz="quarter" idx="4"/>
          </p:nvPr>
        </p:nvPicPr>
        <p:blipFill>
          <a:blip r:embed="rId3" cstate="print"/>
          <a:srcRect/>
          <a:stretch>
            <a:fillRect/>
          </a:stretch>
        </p:blipFill>
        <p:spPr bwMode="auto">
          <a:xfrm>
            <a:off x="4644008" y="2132856"/>
            <a:ext cx="4038600" cy="3230880"/>
          </a:xfrm>
          <a:prstGeom prst="rect">
            <a:avLst/>
          </a:prstGeom>
          <a:noFill/>
          <a:ln w="9525">
            <a:noFill/>
            <a:miter lim="800000"/>
            <a:headEnd/>
            <a:tailEnd/>
          </a:ln>
        </p:spPr>
      </p:pic>
      <p:sp>
        <p:nvSpPr>
          <p:cNvPr id="7" name="矩形 6"/>
          <p:cNvSpPr/>
          <p:nvPr/>
        </p:nvSpPr>
        <p:spPr>
          <a:xfrm>
            <a:off x="395536" y="5445224"/>
            <a:ext cx="8352928" cy="830997"/>
          </a:xfrm>
          <a:prstGeom prst="rect">
            <a:avLst/>
          </a:prstGeom>
        </p:spPr>
        <p:txBody>
          <a:bodyPr wrap="square">
            <a:spAutoFit/>
          </a:bodyPr>
          <a:lstStyle/>
          <a:p>
            <a:r>
              <a:rPr lang="zh-TW" altLang="en-US" sz="2400" dirty="0" smtClean="0">
                <a:latin typeface="微軟正黑體" pitchFamily="34" charset="-120"/>
                <a:ea typeface="微軟正黑體" pitchFamily="34" charset="-120"/>
              </a:rPr>
              <a:t>法令規章及各項辦法修訂頻繁，本手冊恐有疏漏或未及時更新之失，尚祈大家的指正。</a:t>
            </a:r>
            <a:endParaRPr lang="zh-TW" altLang="en-US"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18231367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28625" y="0"/>
            <a:ext cx="8229600" cy="939800"/>
          </a:xfrm>
        </p:spPr>
        <p:txBody>
          <a:bodyPr anchor="ctr"/>
          <a:lstStyle/>
          <a:p>
            <a:pPr eaLnBrk="1" hangingPunct="1"/>
            <a:r>
              <a:rPr lang="zh-TW" altLang="en-US" smtClean="0"/>
              <a:t>結語</a:t>
            </a:r>
          </a:p>
        </p:txBody>
      </p:sp>
      <p:pic>
        <p:nvPicPr>
          <p:cNvPr id="72707" name="Picture 11" descr="1-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420938"/>
            <a:ext cx="12160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9" name="Text Box 13"/>
          <p:cNvSpPr txBox="1">
            <a:spLocks noChangeArrowheads="1"/>
          </p:cNvSpPr>
          <p:nvPr/>
        </p:nvSpPr>
        <p:spPr bwMode="auto">
          <a:xfrm>
            <a:off x="1835150" y="4221163"/>
            <a:ext cx="5184775" cy="16303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30000"/>
              </a:spcBef>
              <a:defRPr/>
            </a:pPr>
            <a:r>
              <a:rPr lang="zh-TW" altLang="en-US" sz="2800">
                <a:ea typeface="標楷體" pitchFamily="65" charset="-120"/>
              </a:rPr>
              <a:t>傾聽孩子最內在的需求</a:t>
            </a:r>
          </a:p>
          <a:p>
            <a:pPr algn="ctr">
              <a:spcBef>
                <a:spcPct val="30000"/>
              </a:spcBef>
              <a:defRPr/>
            </a:pPr>
            <a:r>
              <a:rPr lang="zh-TW" altLang="en-US" sz="2800">
                <a:ea typeface="標楷體" pitchFamily="65" charset="-120"/>
              </a:rPr>
              <a:t>同理孩子為生存的所作所為</a:t>
            </a:r>
          </a:p>
          <a:p>
            <a:pPr algn="ctr">
              <a:spcBef>
                <a:spcPct val="30000"/>
              </a:spcBef>
              <a:defRPr/>
            </a:pPr>
            <a:r>
              <a:rPr lang="zh-TW" altLang="en-US" sz="2800">
                <a:ea typeface="標楷體" pitchFamily="65" charset="-120"/>
              </a:rPr>
              <a:t>看見孩子最大的可能</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ctrTitle" idx="4294967295"/>
          </p:nvPr>
        </p:nvSpPr>
        <p:spPr>
          <a:xfrm>
            <a:off x="1547813" y="1989138"/>
            <a:ext cx="4284662" cy="914400"/>
          </a:xfrm>
        </p:spPr>
        <p:txBody>
          <a:bodyPr anchor="ctr"/>
          <a:lstStyle/>
          <a:p>
            <a:pPr eaLnBrk="1" hangingPunct="1"/>
            <a:r>
              <a:rPr lang="zh-TW" altLang="en-US" sz="5900" b="1" smtClean="0">
                <a:solidFill>
                  <a:srgbClr val="FF9900"/>
                </a:solidFill>
              </a:rPr>
              <a:t>謝謝大家</a:t>
            </a:r>
          </a:p>
        </p:txBody>
      </p:sp>
      <p:pic>
        <p:nvPicPr>
          <p:cNvPr id="73731" name="Picture 4" descr="mood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276600"/>
            <a:ext cx="25908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5"/>
          <p:cNvSpPr txBox="1">
            <a:spLocks noChangeArrowheads="1"/>
          </p:cNvSpPr>
          <p:nvPr/>
        </p:nvSpPr>
        <p:spPr bwMode="auto">
          <a:xfrm>
            <a:off x="2555875" y="3860800"/>
            <a:ext cx="2557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3600">
                <a:latin typeface="Tahoma" pitchFamily="34" charset="0"/>
                <a:ea typeface="標楷體" pitchFamily="65" charset="-120"/>
              </a:rPr>
              <a:t>報告完畢</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97634"/>
                                        </p:tgtEl>
                                        <p:attrNameLst>
                                          <p:attrName>style.visibility</p:attrName>
                                        </p:attrNameLst>
                                      </p:cBhvr>
                                      <p:to>
                                        <p:strVal val="visible"/>
                                      </p:to>
                                    </p:set>
                                    <p:anim by="(-#ppt_w*2)" calcmode="lin" valueType="num">
                                      <p:cBhvr rctx="PPT">
                                        <p:cTn id="7" dur="250" autoRev="1" fill="hold">
                                          <p:stCondLst>
                                            <p:cond delay="0"/>
                                          </p:stCondLst>
                                        </p:cTn>
                                        <p:tgtEl>
                                          <p:spTgt spid="197634"/>
                                        </p:tgtEl>
                                        <p:attrNameLst>
                                          <p:attrName>ppt_w</p:attrName>
                                        </p:attrNameLst>
                                      </p:cBhvr>
                                    </p:anim>
                                    <p:anim by="(#ppt_w*0.50)" calcmode="lin" valueType="num">
                                      <p:cBhvr>
                                        <p:cTn id="8" dur="250" decel="50000" autoRev="1" fill="hold">
                                          <p:stCondLst>
                                            <p:cond delay="0"/>
                                          </p:stCondLst>
                                        </p:cTn>
                                        <p:tgtEl>
                                          <p:spTgt spid="197634"/>
                                        </p:tgtEl>
                                        <p:attrNameLst>
                                          <p:attrName>ppt_x</p:attrName>
                                        </p:attrNameLst>
                                      </p:cBhvr>
                                    </p:anim>
                                    <p:anim from="(-#ppt_h/2)" to="(#ppt_y)" calcmode="lin" valueType="num">
                                      <p:cBhvr>
                                        <p:cTn id="9" dur="500" fill="hold">
                                          <p:stCondLst>
                                            <p:cond delay="0"/>
                                          </p:stCondLst>
                                        </p:cTn>
                                        <p:tgtEl>
                                          <p:spTgt spid="197634"/>
                                        </p:tgtEl>
                                        <p:attrNameLst>
                                          <p:attrName>ppt_y</p:attrName>
                                        </p:attrNameLst>
                                      </p:cBhvr>
                                    </p:anim>
                                    <p:animRot by="21600000">
                                      <p:cBhvr>
                                        <p:cTn id="10" dur="500" fill="hold">
                                          <p:stCondLst>
                                            <p:cond delay="0"/>
                                          </p:stCondLst>
                                        </p:cTn>
                                        <p:tgtEl>
                                          <p:spTgt spid="1976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468313" y="476250"/>
            <a:ext cx="8016875" cy="949325"/>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kumimoji="0" lang="zh-TW" altLang="en-US" sz="4000" b="1" i="1">
                <a:latin typeface="標楷體" pitchFamily="65" charset="-120"/>
                <a:ea typeface="標楷體" pitchFamily="65" charset="-120"/>
              </a:rPr>
              <a:t>中輟通報系統</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1438"/>
            <a:ext cx="7993062" cy="183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979613" y="2708275"/>
            <a:ext cx="720725" cy="288925"/>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4341" name="群組 8"/>
          <p:cNvGrpSpPr>
            <a:grpSpLocks/>
          </p:cNvGrpSpPr>
          <p:nvPr/>
        </p:nvGrpSpPr>
        <p:grpSpPr bwMode="auto">
          <a:xfrm>
            <a:off x="1116013" y="3230563"/>
            <a:ext cx="2249487" cy="2024062"/>
            <a:chOff x="1080263" y="3536810"/>
            <a:chExt cx="2248355" cy="2024461"/>
          </a:xfrm>
        </p:grpSpPr>
        <p:sp>
          <p:nvSpPr>
            <p:cNvPr id="6" name="流程圖: 磁碟 5"/>
            <p:cNvSpPr/>
            <p:nvPr/>
          </p:nvSpPr>
          <p:spPr>
            <a:xfrm>
              <a:off x="1115616" y="3573016"/>
              <a:ext cx="1512168" cy="1872208"/>
            </a:xfrm>
            <a:prstGeom prst="flowChartMagneticDisk">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0"/>
              <a:tileRect/>
            </a:gradFill>
            <a:ln>
              <a:solidFill>
                <a:schemeClr val="tx1">
                  <a:lumMod val="50000"/>
                  <a:lumOff val="50000"/>
                </a:schemeClr>
              </a:solidFill>
            </a:ln>
            <a:effectLst>
              <a:outerShdw blurRad="76200" dir="18900000" sy="23000" kx="-1200000" algn="bl" rotWithShape="0">
                <a:prstClr val="black">
                  <a:alpha val="20000"/>
                </a:prstClr>
              </a:outerShdw>
            </a:effectLst>
            <a:scene3d>
              <a:camera prst="orthographicFront"/>
              <a:lightRig rig="flat" dir="t">
                <a:rot lat="0" lon="0" rev="1200000"/>
              </a:lightRig>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defRPr/>
              </a:pPr>
              <a:endParaRPr lang="zh-TW" altLang="en-US" b="1" smtClean="0">
                <a:solidFill>
                  <a:schemeClr val="bg1"/>
                </a:solidFill>
                <a:ea typeface="微軟正黑體" pitchFamily="34" charset="-120"/>
              </a:endParaRPr>
            </a:p>
          </p:txBody>
        </p:sp>
        <p:sp>
          <p:nvSpPr>
            <p:cNvPr id="7" name="橢圓 6"/>
            <p:cNvSpPr/>
            <p:nvPr/>
          </p:nvSpPr>
          <p:spPr>
            <a:xfrm flipV="1">
              <a:off x="1115170" y="3573329"/>
              <a:ext cx="1512126" cy="635125"/>
            </a:xfrm>
            <a:prstGeom prst="ellipse">
              <a:avLst/>
            </a:prstGeom>
            <a:solidFill>
              <a:schemeClr val="tx1">
                <a:lumMod val="50000"/>
                <a:lumOff val="50000"/>
                <a:alpha val="53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solidFill>
                  <a:schemeClr val="bg1"/>
                </a:solidFill>
                <a:latin typeface="Verdana" pitchFamily="34" charset="0"/>
                <a:ea typeface="微軟正黑體" pitchFamily="34" charset="-120"/>
              </a:endParaRPr>
            </a:p>
          </p:txBody>
        </p:sp>
        <p:sp>
          <p:nvSpPr>
            <p:cNvPr id="14364" name="文字方塊 7"/>
            <p:cNvSpPr txBox="1">
              <a:spLocks noChangeArrowheads="1"/>
            </p:cNvSpPr>
            <p:nvPr/>
          </p:nvSpPr>
          <p:spPr bwMode="auto">
            <a:xfrm>
              <a:off x="1331413" y="4365409"/>
              <a:ext cx="1151977" cy="82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r>
                <a:rPr lang="zh-TW" altLang="en-US" sz="2400" b="1">
                  <a:solidFill>
                    <a:schemeClr val="bg1"/>
                  </a:solidFill>
                  <a:latin typeface="標楷體" pitchFamily="65" charset="-120"/>
                  <a:ea typeface="標楷體" pitchFamily="65" charset="-120"/>
                </a:rPr>
                <a:t>中輟生</a:t>
              </a:r>
              <a:endParaRPr lang="en-US" altLang="zh-TW" sz="2400" b="1">
                <a:solidFill>
                  <a:schemeClr val="bg1"/>
                </a:solidFill>
                <a:latin typeface="標楷體" pitchFamily="65" charset="-120"/>
                <a:ea typeface="標楷體" pitchFamily="65" charset="-120"/>
              </a:endParaRPr>
            </a:p>
            <a:p>
              <a:pPr eaLnBrk="1" hangingPunct="1"/>
              <a:r>
                <a:rPr lang="zh-TW" altLang="en-US" sz="2400" b="1">
                  <a:solidFill>
                    <a:schemeClr val="bg1"/>
                  </a:solidFill>
                  <a:latin typeface="標楷體" pitchFamily="65" charset="-120"/>
                  <a:ea typeface="標楷體" pitchFamily="65" charset="-120"/>
                </a:rPr>
                <a:t>通報</a:t>
              </a:r>
            </a:p>
          </p:txBody>
        </p:sp>
      </p:grpSp>
      <p:grpSp>
        <p:nvGrpSpPr>
          <p:cNvPr id="14342" name="群組 11"/>
          <p:cNvGrpSpPr>
            <a:grpSpLocks/>
          </p:cNvGrpSpPr>
          <p:nvPr/>
        </p:nvGrpSpPr>
        <p:grpSpPr bwMode="auto">
          <a:xfrm>
            <a:off x="3544888" y="3267075"/>
            <a:ext cx="1512887" cy="1890713"/>
            <a:chOff x="1115361" y="3573016"/>
            <a:chExt cx="1512423" cy="1890668"/>
          </a:xfrm>
        </p:grpSpPr>
        <p:sp>
          <p:nvSpPr>
            <p:cNvPr id="13" name="流程圖: 磁碟 12"/>
            <p:cNvSpPr/>
            <p:nvPr/>
          </p:nvSpPr>
          <p:spPr>
            <a:xfrm>
              <a:off x="1115616" y="3573016"/>
              <a:ext cx="1512168" cy="1872208"/>
            </a:xfrm>
            <a:prstGeom prst="flowChartMagneticDisk">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0"/>
              <a:tileRect/>
            </a:gradFill>
            <a:ln>
              <a:solidFill>
                <a:schemeClr val="tx1">
                  <a:lumMod val="50000"/>
                  <a:lumOff val="50000"/>
                </a:schemeClr>
              </a:solidFill>
            </a:ln>
            <a:effectLst>
              <a:outerShdw blurRad="76200" dir="18900000" sy="23000" kx="-1200000" algn="bl" rotWithShape="0">
                <a:prstClr val="black">
                  <a:alpha val="20000"/>
                </a:prstClr>
              </a:outerShdw>
            </a:effectLst>
            <a:scene3d>
              <a:camera prst="orthographicFront"/>
              <a:lightRig rig="flat" dir="t">
                <a:rot lat="0" lon="0" rev="1200000"/>
              </a:lightRig>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defRPr/>
              </a:pPr>
              <a:endParaRPr lang="zh-TW" altLang="en-US" b="1" smtClean="0">
                <a:solidFill>
                  <a:schemeClr val="bg1"/>
                </a:solidFill>
                <a:ea typeface="微軟正黑體" pitchFamily="34" charset="-120"/>
              </a:endParaRPr>
            </a:p>
          </p:txBody>
        </p:sp>
        <p:sp>
          <p:nvSpPr>
            <p:cNvPr id="14" name="橢圓 13"/>
            <p:cNvSpPr/>
            <p:nvPr/>
          </p:nvSpPr>
          <p:spPr>
            <a:xfrm flipV="1">
              <a:off x="1115361" y="3573016"/>
              <a:ext cx="1512423" cy="634985"/>
            </a:xfrm>
            <a:prstGeom prst="ellipse">
              <a:avLst/>
            </a:prstGeom>
            <a:solidFill>
              <a:schemeClr val="tx1">
                <a:lumMod val="50000"/>
                <a:lumOff val="50000"/>
                <a:alpha val="53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solidFill>
                  <a:schemeClr val="bg1"/>
                </a:solidFill>
                <a:latin typeface="Verdana" pitchFamily="34" charset="0"/>
                <a:ea typeface="微軟正黑體" pitchFamily="34" charset="-120"/>
              </a:endParaRPr>
            </a:p>
          </p:txBody>
        </p:sp>
        <p:sp>
          <p:nvSpPr>
            <p:cNvPr id="14359" name="文字方塊 14"/>
            <p:cNvSpPr txBox="1">
              <a:spLocks noChangeArrowheads="1"/>
            </p:cNvSpPr>
            <p:nvPr/>
          </p:nvSpPr>
          <p:spPr bwMode="auto">
            <a:xfrm>
              <a:off x="1331413" y="4263538"/>
              <a:ext cx="1151977" cy="120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r>
                <a:rPr lang="zh-TW" altLang="en-US" sz="2400" b="1">
                  <a:solidFill>
                    <a:schemeClr val="bg1"/>
                  </a:solidFill>
                  <a:latin typeface="標楷體" pitchFamily="65" charset="-120"/>
                  <a:ea typeface="標楷體" pitchFamily="65" charset="-120"/>
                </a:rPr>
                <a:t>新生未入學</a:t>
              </a:r>
              <a:endParaRPr lang="en-US" altLang="zh-TW" sz="2400" b="1">
                <a:solidFill>
                  <a:schemeClr val="bg1"/>
                </a:solidFill>
                <a:latin typeface="標楷體" pitchFamily="65" charset="-120"/>
                <a:ea typeface="標楷體" pitchFamily="65" charset="-120"/>
              </a:endParaRPr>
            </a:p>
            <a:p>
              <a:pPr algn="ctr" eaLnBrk="1" hangingPunct="1"/>
              <a:r>
                <a:rPr lang="zh-TW" altLang="en-US" sz="2400" b="1">
                  <a:solidFill>
                    <a:schemeClr val="bg1"/>
                  </a:solidFill>
                  <a:latin typeface="標楷體" pitchFamily="65" charset="-120"/>
                  <a:ea typeface="標楷體" pitchFamily="65" charset="-120"/>
                </a:rPr>
                <a:t>通報</a:t>
              </a:r>
            </a:p>
          </p:txBody>
        </p:sp>
      </p:grpSp>
      <p:grpSp>
        <p:nvGrpSpPr>
          <p:cNvPr id="14343" name="群組 15"/>
          <p:cNvGrpSpPr>
            <a:grpSpLocks/>
          </p:cNvGrpSpPr>
          <p:nvPr/>
        </p:nvGrpSpPr>
        <p:grpSpPr bwMode="auto">
          <a:xfrm>
            <a:off x="5940425" y="3267075"/>
            <a:ext cx="1511300" cy="1871663"/>
            <a:chOff x="1115616" y="3573016"/>
            <a:chExt cx="1512315" cy="1872274"/>
          </a:xfrm>
        </p:grpSpPr>
        <p:sp>
          <p:nvSpPr>
            <p:cNvPr id="17" name="流程圖: 磁碟 16"/>
            <p:cNvSpPr/>
            <p:nvPr/>
          </p:nvSpPr>
          <p:spPr>
            <a:xfrm>
              <a:off x="1115616" y="3573016"/>
              <a:ext cx="1512168" cy="1872208"/>
            </a:xfrm>
            <a:prstGeom prst="flowChartMagneticDisk">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0"/>
              <a:tileRect/>
            </a:gradFill>
            <a:ln>
              <a:solidFill>
                <a:schemeClr val="tx1">
                  <a:lumMod val="50000"/>
                  <a:lumOff val="50000"/>
                </a:schemeClr>
              </a:solidFill>
            </a:ln>
            <a:effectLst>
              <a:outerShdw blurRad="76200" dir="18900000" sy="23000" kx="-1200000" algn="bl" rotWithShape="0">
                <a:prstClr val="black">
                  <a:alpha val="20000"/>
                </a:prstClr>
              </a:outerShdw>
            </a:effectLst>
            <a:scene3d>
              <a:camera prst="orthographicFront"/>
              <a:lightRig rig="flat" dir="t">
                <a:rot lat="0" lon="0" rev="1200000"/>
              </a:lightRig>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defRPr/>
              </a:pPr>
              <a:endParaRPr lang="zh-TW" altLang="en-US" b="1" smtClean="0">
                <a:solidFill>
                  <a:schemeClr val="bg1"/>
                </a:solidFill>
                <a:ea typeface="微軟正黑體" pitchFamily="34" charset="-120"/>
              </a:endParaRPr>
            </a:p>
          </p:txBody>
        </p:sp>
        <p:sp>
          <p:nvSpPr>
            <p:cNvPr id="18" name="橢圓 17"/>
            <p:cNvSpPr/>
            <p:nvPr/>
          </p:nvSpPr>
          <p:spPr>
            <a:xfrm flipV="1">
              <a:off x="1115616" y="3573016"/>
              <a:ext cx="1512315" cy="635207"/>
            </a:xfrm>
            <a:prstGeom prst="ellipse">
              <a:avLst/>
            </a:prstGeom>
            <a:solidFill>
              <a:schemeClr val="tx1">
                <a:lumMod val="50000"/>
                <a:lumOff val="50000"/>
                <a:alpha val="53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solidFill>
                  <a:schemeClr val="bg1"/>
                </a:solidFill>
                <a:latin typeface="Verdana" pitchFamily="34" charset="0"/>
                <a:ea typeface="微軟正黑體" pitchFamily="34" charset="-120"/>
              </a:endParaRPr>
            </a:p>
          </p:txBody>
        </p:sp>
        <p:sp>
          <p:nvSpPr>
            <p:cNvPr id="14354" name="文字方塊 18"/>
            <p:cNvSpPr txBox="1">
              <a:spLocks noChangeArrowheads="1"/>
            </p:cNvSpPr>
            <p:nvPr/>
          </p:nvSpPr>
          <p:spPr bwMode="auto">
            <a:xfrm>
              <a:off x="1331640" y="4244724"/>
              <a:ext cx="1151599" cy="120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r>
                <a:rPr lang="zh-TW" altLang="en-US" sz="2400" b="1">
                  <a:solidFill>
                    <a:schemeClr val="bg1"/>
                  </a:solidFill>
                  <a:latin typeface="標楷體" pitchFamily="65" charset="-120"/>
                  <a:ea typeface="標楷體" pitchFamily="65" charset="-120"/>
                </a:rPr>
                <a:t>高關懷學生</a:t>
              </a:r>
              <a:endParaRPr lang="en-US" altLang="zh-TW" sz="2400" b="1">
                <a:solidFill>
                  <a:schemeClr val="bg1"/>
                </a:solidFill>
                <a:latin typeface="標楷體" pitchFamily="65" charset="-120"/>
                <a:ea typeface="標楷體" pitchFamily="65" charset="-120"/>
              </a:endParaRPr>
            </a:p>
            <a:p>
              <a:pPr algn="ctr" eaLnBrk="1" hangingPunct="1"/>
              <a:r>
                <a:rPr lang="zh-TW" altLang="en-US" sz="2400" b="1">
                  <a:solidFill>
                    <a:schemeClr val="bg1"/>
                  </a:solidFill>
                  <a:latin typeface="標楷體" pitchFamily="65" charset="-120"/>
                  <a:ea typeface="標楷體" pitchFamily="65" charset="-120"/>
                </a:rPr>
                <a:t>通報</a:t>
              </a:r>
            </a:p>
          </p:txBody>
        </p:sp>
      </p:grpSp>
      <p:sp>
        <p:nvSpPr>
          <p:cNvPr id="10" name="文字方塊 9"/>
          <p:cNvSpPr txBox="1"/>
          <p:nvPr/>
        </p:nvSpPr>
        <p:spPr>
          <a:xfrm>
            <a:off x="611188" y="5157788"/>
            <a:ext cx="2665412" cy="822325"/>
          </a:xfrm>
          <a:prstGeom prst="rect">
            <a:avLst/>
          </a:prstGeom>
          <a:solidFill>
            <a:schemeClr val="accent3">
              <a:lumMod val="20000"/>
              <a:lumOff val="80000"/>
              <a:alpha val="78000"/>
            </a:schemeClr>
          </a:solidFill>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defRPr/>
            </a:pPr>
            <a:r>
              <a:rPr lang="zh-TW" altLang="en-US" sz="2400" b="1" smtClean="0">
                <a:solidFill>
                  <a:schemeClr val="bg1"/>
                </a:solidFill>
                <a:latin typeface="標楷體" pitchFamily="65" charset="-120"/>
                <a:ea typeface="標楷體" pitchFamily="65" charset="-120"/>
              </a:rPr>
              <a:t>資料呈現至學生滿</a:t>
            </a:r>
            <a:r>
              <a:rPr lang="en-US" altLang="zh-TW" sz="2400" b="1" smtClean="0">
                <a:solidFill>
                  <a:schemeClr val="bg1"/>
                </a:solidFill>
                <a:latin typeface="標楷體" pitchFamily="65" charset="-120"/>
                <a:ea typeface="標楷體" pitchFamily="65" charset="-120"/>
              </a:rPr>
              <a:t>16</a:t>
            </a:r>
            <a:r>
              <a:rPr lang="zh-TW" altLang="en-US" sz="2400" b="1" smtClean="0">
                <a:solidFill>
                  <a:schemeClr val="bg1"/>
                </a:solidFill>
                <a:latin typeface="標楷體" pitchFamily="65" charset="-120"/>
                <a:ea typeface="標楷體" pitchFamily="65" charset="-120"/>
              </a:rPr>
              <a:t>歲之學年結束</a:t>
            </a:r>
          </a:p>
        </p:txBody>
      </p:sp>
      <p:sp>
        <p:nvSpPr>
          <p:cNvPr id="21" name="文字方塊 20"/>
          <p:cNvSpPr txBox="1"/>
          <p:nvPr/>
        </p:nvSpPr>
        <p:spPr>
          <a:xfrm>
            <a:off x="3529013" y="5138738"/>
            <a:ext cx="1836737" cy="822325"/>
          </a:xfrm>
          <a:prstGeom prst="rect">
            <a:avLst/>
          </a:prstGeom>
          <a:solidFill>
            <a:schemeClr val="accent3">
              <a:lumMod val="20000"/>
              <a:lumOff val="80000"/>
              <a:alpha val="78000"/>
            </a:schemeClr>
          </a:solidFill>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defRPr/>
            </a:pPr>
            <a:r>
              <a:rPr lang="zh-TW" altLang="en-US" sz="2400" b="1" smtClean="0">
                <a:solidFill>
                  <a:schemeClr val="bg1"/>
                </a:solidFill>
                <a:latin typeface="標楷體" pitchFamily="65" charset="-120"/>
                <a:ea typeface="標楷體" pitchFamily="65" charset="-120"/>
              </a:rPr>
              <a:t>資料呈現至當學年結束</a:t>
            </a:r>
          </a:p>
        </p:txBody>
      </p:sp>
      <p:sp>
        <p:nvSpPr>
          <p:cNvPr id="22" name="文字方塊 21"/>
          <p:cNvSpPr txBox="1"/>
          <p:nvPr/>
        </p:nvSpPr>
        <p:spPr>
          <a:xfrm>
            <a:off x="5940425" y="5138738"/>
            <a:ext cx="1835150" cy="822325"/>
          </a:xfrm>
          <a:prstGeom prst="rect">
            <a:avLst/>
          </a:prstGeom>
          <a:solidFill>
            <a:schemeClr val="accent3">
              <a:lumMod val="20000"/>
              <a:lumOff val="80000"/>
              <a:alpha val="78000"/>
            </a:schemeClr>
          </a:solidFill>
        </p:spPr>
        <p:txBody>
          <a:bodyPr>
            <a:spAutoFit/>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defRPr/>
            </a:pPr>
            <a:r>
              <a:rPr lang="zh-TW" altLang="en-US" sz="2400" b="1" smtClean="0">
                <a:solidFill>
                  <a:schemeClr val="bg1"/>
                </a:solidFill>
                <a:latin typeface="標楷體" pitchFamily="65" charset="-120"/>
                <a:ea typeface="標楷體" pitchFamily="65" charset="-120"/>
              </a:rPr>
              <a:t>資料呈現至該學期結束</a:t>
            </a:r>
          </a:p>
        </p:txBody>
      </p:sp>
      <p:sp>
        <p:nvSpPr>
          <p:cNvPr id="11" name="文字方塊 10"/>
          <p:cNvSpPr txBox="1"/>
          <p:nvPr/>
        </p:nvSpPr>
        <p:spPr>
          <a:xfrm>
            <a:off x="619125" y="6015038"/>
            <a:ext cx="7561263" cy="400050"/>
          </a:xfrm>
          <a:prstGeom prst="rect">
            <a:avLst/>
          </a:prstGeom>
          <a:noFill/>
        </p:spPr>
        <p:txBody>
          <a:bodyPr>
            <a:spAutoFit/>
          </a:bodyPr>
          <a:lstStyle/>
          <a:p>
            <a:pPr>
              <a:defRPr/>
            </a:pPr>
            <a:r>
              <a:rPr lang="zh-TW" altLang="en-US" sz="2000" b="1" dirty="0">
                <a:effectLst>
                  <a:outerShdw blurRad="38100" dist="38100" dir="2700000" algn="tl">
                    <a:srgbClr val="000000">
                      <a:alpha val="43137"/>
                    </a:srgbClr>
                  </a:outerShdw>
                </a:effectLst>
                <a:latin typeface="標楷體" pitchFamily="65" charset="-120"/>
                <a:ea typeface="標楷體" pitchFamily="65" charset="-120"/>
              </a:rPr>
              <a:t>三資料庫之資料無法互通，但新生未入學資料會干擾中輟生資料庫</a:t>
            </a:r>
          </a:p>
        </p:txBody>
      </p:sp>
      <p:sp>
        <p:nvSpPr>
          <p:cNvPr id="24" name="矩形 23"/>
          <p:cNvSpPr/>
          <p:nvPr/>
        </p:nvSpPr>
        <p:spPr>
          <a:xfrm>
            <a:off x="4473575" y="2708275"/>
            <a:ext cx="1035050" cy="296863"/>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矩形 24"/>
          <p:cNvSpPr/>
          <p:nvPr/>
        </p:nvSpPr>
        <p:spPr>
          <a:xfrm>
            <a:off x="6372225" y="2717800"/>
            <a:ext cx="846138" cy="2873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1214438" y="1714500"/>
            <a:ext cx="7515225" cy="868363"/>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eaLnBrk="1" hangingPunct="1">
              <a:spcBef>
                <a:spcPts val="600"/>
              </a:spcBef>
              <a:spcAft>
                <a:spcPts val="600"/>
              </a:spcAft>
            </a:pPr>
            <a:r>
              <a:rPr kumimoji="0" lang="zh-TW" altLang="en-US" sz="4000" b="1">
                <a:solidFill>
                  <a:srgbClr val="FFFF66"/>
                </a:solidFill>
                <a:latin typeface="標楷體" pitchFamily="65" charset="-120"/>
                <a:ea typeface="標楷體" pitchFamily="65" charset="-120"/>
              </a:rPr>
              <a:t>子系統一：</a:t>
            </a:r>
            <a:r>
              <a:rPr kumimoji="0" lang="zh-TW" altLang="en-US" sz="4000" b="1">
                <a:latin typeface="標楷體" pitchFamily="65" charset="-120"/>
                <a:ea typeface="標楷體" pitchFamily="65" charset="-120"/>
              </a:rPr>
              <a:t>中輟生通報 </a:t>
            </a:r>
            <a:endParaRPr kumimoji="0" lang="en-US" altLang="zh-TW" sz="4000" b="1">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推銷產品或服務">
  <a:themeElements>
    <a:clrScheme name="推銷產品或服務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推銷產品或服務">
      <a:majorFont>
        <a:latin typeface="Tahoma"/>
        <a:ea typeface="標楷體"/>
        <a:cs typeface=""/>
      </a:majorFont>
      <a:minorFont>
        <a:latin typeface="Tahoma"/>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推銷產品或服務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推銷產品或服務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推銷產品或服務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推銷產品或服務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烏鴉設計簡報範本</Template>
  <TotalTime>5693</TotalTime>
  <Words>4174</Words>
  <Application>Microsoft Office PowerPoint</Application>
  <PresentationFormat>如螢幕大小 (4:3)</PresentationFormat>
  <Paragraphs>369</Paragraphs>
  <Slides>72</Slides>
  <Notes>1</Notes>
  <HiddenSlides>0</HiddenSlides>
  <MMClips>0</MMClips>
  <ScaleCrop>false</ScaleCrop>
  <HeadingPairs>
    <vt:vector size="4" baseType="variant">
      <vt:variant>
        <vt:lpstr>佈景主題</vt:lpstr>
      </vt:variant>
      <vt:variant>
        <vt:i4>1</vt:i4>
      </vt:variant>
      <vt:variant>
        <vt:lpstr>投影片標題</vt:lpstr>
      </vt:variant>
      <vt:variant>
        <vt:i4>72</vt:i4>
      </vt:variant>
    </vt:vector>
  </HeadingPairs>
  <TitlesOfParts>
    <vt:vector size="73" baseType="lpstr">
      <vt:lpstr>推銷產品或服務</vt:lpstr>
      <vt:lpstr>中輟生通報及     復學輔導作業</vt:lpstr>
      <vt:lpstr>這是無法彌補的遺憾</vt:lpstr>
      <vt:lpstr>PowerPoint 簡報</vt:lpstr>
      <vt:lpstr>法源依據</vt:lpstr>
      <vt:lpstr>這是個人資訊傳遞的平台</vt:lpstr>
      <vt:lpstr>通報系統無法達成的任務</vt:lpstr>
      <vt:lpstr>PowerPoint 簡報</vt:lpstr>
      <vt:lpstr>PowerPoint 簡報</vt:lpstr>
      <vt:lpstr>PowerPoint 簡報</vt:lpstr>
      <vt:lpstr>中輟生通報及輔導流程</vt:lpstr>
      <vt:lpstr>中輟生的定義</vt:lpstr>
      <vt:lpstr>第一類：生教組  第二~四類：註冊組</vt:lpstr>
      <vt:lpstr>學生總數維護─註冊組</vt:lpstr>
      <vt:lpstr>PowerPoint 簡報</vt:lpstr>
      <vt:lpstr>第二至四類中輟學生通報</vt:lpstr>
      <vt:lpstr>第二至四類中輟學生通報-教務處</vt:lpstr>
      <vt:lpstr>通報資料要正確</vt:lpstr>
      <vt:lpstr>學生個資要保密</vt:lpstr>
      <vt:lpstr>PowerPoint 簡報</vt:lpstr>
      <vt:lpstr>PowerPoint 簡報</vt:lpstr>
      <vt:lpstr>學生輟學資料轉銜與行政轉學</vt:lpstr>
      <vt:lpstr>子系統二：新生未入學通報</vt:lpstr>
      <vt:lpstr>新生未入學通報秘笈4-1</vt:lpstr>
      <vt:lpstr>新生未入學通報秘笈4-2</vt:lpstr>
      <vt:lpstr>新生未入學通報秘笈4-3</vt:lpstr>
      <vt:lpstr>新生未入學通報秘笈4-4</vt:lpstr>
      <vt:lpstr>PowerPoint 簡報</vt:lpstr>
      <vt:lpstr>PowerPoint 簡報</vt:lpstr>
      <vt:lpstr>警告書、罰鍰書公文參考範例</vt:lpstr>
      <vt:lpstr>通報小叮嚀7-1</vt:lpstr>
      <vt:lpstr>通報小叮嚀7-2</vt:lpstr>
      <vt:lpstr>通報小叮嚀7-3</vt:lpstr>
      <vt:lpstr>通報小叮嚀7-4</vt:lpstr>
      <vt:lpstr>通報小叮嚀7-5</vt:lpstr>
      <vt:lpstr>通報小叮嚀7-6</vt:lpstr>
      <vt:lpstr>臺北市各區中輟資源中心學校</vt:lpstr>
      <vt:lpstr>通報小叮嚀7-7</vt:lpstr>
      <vt:lpstr>行文教育局查詢樣張</vt:lpstr>
      <vt:lpstr>行蹤不明</vt:lpstr>
      <vt:lpstr>行蹤通報小叮嚀</vt:lpstr>
      <vt:lpstr>行蹤通報小叮嚀</vt:lpstr>
      <vt:lpstr>中輟尋獲之e-mail</vt:lpstr>
      <vt:lpstr>行蹤通報小叮嚀</vt:lpstr>
      <vt:lpstr>PowerPoint 簡報</vt:lpstr>
      <vt:lpstr>行蹤通報小叮嚀</vt:lpstr>
      <vt:lpstr>行蹤通報小叮嚀</vt:lpstr>
      <vt:lpstr>尋獲後再失蹤之通報</vt:lpstr>
      <vt:lpstr>PowerPoint 簡報</vt:lpstr>
      <vt:lpstr>PowerPoint 簡報</vt:lpstr>
      <vt:lpstr>個人因素</vt:lpstr>
      <vt:lpstr>家庭因素　</vt:lpstr>
      <vt:lpstr>學校因素　</vt:lpstr>
      <vt:lpstr>社會因素</vt:lpstr>
      <vt:lpstr>中輟原因通報狀況</vt:lpstr>
      <vt:lpstr>PowerPoint 簡報</vt:lpstr>
      <vt:lpstr>復學流程</vt:lpstr>
      <vt:lpstr>結案通報</vt:lpstr>
      <vt:lpstr>中輟生復學注意事項(555) </vt:lpstr>
      <vt:lpstr>復學編班原則</vt:lpstr>
      <vt:lpstr>復學後校內成績處理原則</vt:lpstr>
      <vt:lpstr>PowerPoint 簡報</vt:lpstr>
      <vt:lpstr>出了小意外</vt:lpstr>
      <vt:lpstr>誤報資料刪除2-1</vt:lpstr>
      <vt:lpstr>誤報資料刪除2-2</vt:lpstr>
      <vt:lpstr>貼心小叮嚀</vt:lpstr>
      <vt:lpstr>學校系統維護</vt:lpstr>
      <vt:lpstr>學校系統維護</vt:lpstr>
      <vt:lpstr>還有一些小叮嚀</vt:lpstr>
      <vt:lpstr>萬華國中/中輟中心學校網路資源</vt:lpstr>
      <vt:lpstr>萬華國中/中輟中心學校網路資源</vt:lpstr>
      <vt:lpstr>結語</vt:lpstr>
      <vt:lpstr>謝謝大家</vt:lpstr>
    </vt:vector>
  </TitlesOfParts>
  <Company>sdhs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中輟生的預防追蹤輔導及復學安置</dc:title>
  <dc:creator>ericwolf</dc:creator>
  <cp:lastModifiedBy>Administrator</cp:lastModifiedBy>
  <cp:revision>303</cp:revision>
  <dcterms:created xsi:type="dcterms:W3CDTF">2003-10-27T14:20:54Z</dcterms:created>
  <dcterms:modified xsi:type="dcterms:W3CDTF">2014-09-09T08:46:50Z</dcterms:modified>
</cp:coreProperties>
</file>