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9" d="100"/>
          <a:sy n="59" d="100"/>
        </p:scale>
        <p:origin x="-1733" y="-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9F093-D959-4D0D-A0B4-CFC91E42347B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2E245-61A2-42A8-B781-6EC6EF035E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375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2E245-61A2-42A8-B781-6EC6EF035E4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85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15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71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18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7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51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35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17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24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16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65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1BDDD-3A4C-4A4B-AE95-8FE93F3CEAA2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7E558-6639-4AF6-A318-79F28AF23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54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266698"/>
              </p:ext>
            </p:extLst>
          </p:nvPr>
        </p:nvGraphicFramePr>
        <p:xfrm>
          <a:off x="1988840" y="1064569"/>
          <a:ext cx="2538861" cy="1062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8861"/>
              </a:tblGrid>
              <a:tr h="360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活動日期</a:t>
                      </a:r>
                      <a:r>
                        <a:rPr lang="en-US" alt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:</a:t>
                      </a:r>
                      <a:r>
                        <a:rPr lang="en-US" alt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107</a:t>
                      </a:r>
                      <a:r>
                        <a:rPr 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/0</a:t>
                      </a:r>
                      <a:r>
                        <a:rPr lang="en-US" alt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4</a:t>
                      </a:r>
                      <a:r>
                        <a:rPr 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/</a:t>
                      </a:r>
                      <a:r>
                        <a:rPr lang="en-US" alt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22(</a:t>
                      </a:r>
                      <a:r>
                        <a:rPr lang="zh-TW" alt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日</a:t>
                      </a:r>
                      <a:r>
                        <a:rPr lang="en-US" alt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)</a:t>
                      </a:r>
                      <a:endParaRPr lang="zh-TW" sz="1800" b="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119">
                <a:tc>
                  <a:txBody>
                    <a:bodyPr/>
                    <a:lstStyle/>
                    <a:p>
                      <a:pPr algn="di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活動時間</a:t>
                      </a:r>
                      <a:r>
                        <a:rPr lang="zh-TW" sz="1800" b="0" kern="100" baseline="0" dirty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：</a:t>
                      </a:r>
                      <a:r>
                        <a:rPr 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8:30~12:00 </a:t>
                      </a:r>
                      <a:endParaRPr lang="zh-TW" sz="1800" b="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119">
                <a:tc>
                  <a:txBody>
                    <a:bodyPr/>
                    <a:lstStyle/>
                    <a:p>
                      <a:pPr algn="di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活動</a:t>
                      </a:r>
                      <a:r>
                        <a:rPr lang="zh-TW" alt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地點</a:t>
                      </a:r>
                      <a:r>
                        <a:rPr lang="zh-TW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：</a:t>
                      </a:r>
                      <a:r>
                        <a:rPr lang="zh-TW" alt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智 光 商 工</a:t>
                      </a:r>
                      <a:r>
                        <a:rPr lang="en-US" sz="1800" b="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 </a:t>
                      </a:r>
                      <a:endParaRPr lang="zh-TW" sz="1800" b="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五邊形 21"/>
          <p:cNvSpPr/>
          <p:nvPr/>
        </p:nvSpPr>
        <p:spPr>
          <a:xfrm>
            <a:off x="390887" y="272480"/>
            <a:ext cx="6257088" cy="576064"/>
          </a:xfrm>
          <a:custGeom>
            <a:avLst/>
            <a:gdLst>
              <a:gd name="connsiteX0" fmla="*/ 0 w 5832648"/>
              <a:gd name="connsiteY0" fmla="*/ 0 h 576064"/>
              <a:gd name="connsiteX1" fmla="*/ 5544616 w 5832648"/>
              <a:gd name="connsiteY1" fmla="*/ 0 h 576064"/>
              <a:gd name="connsiteX2" fmla="*/ 5832648 w 5832648"/>
              <a:gd name="connsiteY2" fmla="*/ 288032 h 576064"/>
              <a:gd name="connsiteX3" fmla="*/ 5544616 w 5832648"/>
              <a:gd name="connsiteY3" fmla="*/ 576064 h 576064"/>
              <a:gd name="connsiteX4" fmla="*/ 0 w 5832648"/>
              <a:gd name="connsiteY4" fmla="*/ 576064 h 576064"/>
              <a:gd name="connsiteX5" fmla="*/ 0 w 5832648"/>
              <a:gd name="connsiteY5" fmla="*/ 0 h 576064"/>
              <a:gd name="connsiteX0" fmla="*/ 329608 w 6162256"/>
              <a:gd name="connsiteY0" fmla="*/ 0 h 576064"/>
              <a:gd name="connsiteX1" fmla="*/ 5874224 w 6162256"/>
              <a:gd name="connsiteY1" fmla="*/ 0 h 576064"/>
              <a:gd name="connsiteX2" fmla="*/ 6162256 w 6162256"/>
              <a:gd name="connsiteY2" fmla="*/ 288032 h 576064"/>
              <a:gd name="connsiteX3" fmla="*/ 5874224 w 6162256"/>
              <a:gd name="connsiteY3" fmla="*/ 576064 h 576064"/>
              <a:gd name="connsiteX4" fmla="*/ 329608 w 6162256"/>
              <a:gd name="connsiteY4" fmla="*/ 576064 h 576064"/>
              <a:gd name="connsiteX5" fmla="*/ 3 w 6162256"/>
              <a:gd name="connsiteY5" fmla="*/ 253305 h 576064"/>
              <a:gd name="connsiteX6" fmla="*/ 329608 w 6162256"/>
              <a:gd name="connsiteY6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2256" h="576064">
                <a:moveTo>
                  <a:pt x="329608" y="0"/>
                </a:moveTo>
                <a:lnTo>
                  <a:pt x="5874224" y="0"/>
                </a:lnTo>
                <a:lnTo>
                  <a:pt x="6162256" y="288032"/>
                </a:lnTo>
                <a:lnTo>
                  <a:pt x="5874224" y="576064"/>
                </a:lnTo>
                <a:lnTo>
                  <a:pt x="329608" y="576064"/>
                </a:lnTo>
                <a:cubicBezTo>
                  <a:pt x="330865" y="544678"/>
                  <a:pt x="-1254" y="284691"/>
                  <a:pt x="3" y="253305"/>
                </a:cubicBezTo>
                <a:lnTo>
                  <a:pt x="329608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智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光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商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工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群 科 免 費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體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驗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</a:t>
            </a:r>
            <a:r>
              <a:rPr lang="zh-TW" altLang="en-US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2600" b="1" dirty="0" smtClean="0">
                <a:solidFill>
                  <a:schemeClr val="tx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動</a:t>
            </a:r>
            <a:endParaRPr lang="zh-TW" altLang="en-US" sz="2600" b="1" dirty="0">
              <a:solidFill>
                <a:schemeClr val="tx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pic>
        <p:nvPicPr>
          <p:cNvPr id="43" name="圖片 4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164" y="1208584"/>
            <a:ext cx="1803239" cy="1699156"/>
          </a:xfrm>
          <a:prstGeom prst="rect">
            <a:avLst/>
          </a:prstGeom>
        </p:spPr>
      </p:pic>
      <p:grpSp>
        <p:nvGrpSpPr>
          <p:cNvPr id="2" name="群組 1"/>
          <p:cNvGrpSpPr/>
          <p:nvPr/>
        </p:nvGrpSpPr>
        <p:grpSpPr>
          <a:xfrm>
            <a:off x="378789" y="1208584"/>
            <a:ext cx="1424474" cy="1616250"/>
            <a:chOff x="216720" y="1136576"/>
            <a:chExt cx="1424474" cy="1616250"/>
          </a:xfrm>
        </p:grpSpPr>
        <p:grpSp>
          <p:nvGrpSpPr>
            <p:cNvPr id="42" name="群組 41"/>
            <p:cNvGrpSpPr/>
            <p:nvPr/>
          </p:nvGrpSpPr>
          <p:grpSpPr>
            <a:xfrm>
              <a:off x="216720" y="1136576"/>
              <a:ext cx="1164429" cy="1591517"/>
              <a:chOff x="150685" y="920552"/>
              <a:chExt cx="1164429" cy="1591517"/>
            </a:xfrm>
          </p:grpSpPr>
          <p:sp>
            <p:nvSpPr>
              <p:cNvPr id="39" name="手繪多邊形 38"/>
              <p:cNvSpPr/>
              <p:nvPr/>
            </p:nvSpPr>
            <p:spPr>
              <a:xfrm>
                <a:off x="666036" y="1558797"/>
                <a:ext cx="26660" cy="173831"/>
              </a:xfrm>
              <a:custGeom>
                <a:avLst/>
                <a:gdLst>
                  <a:gd name="connsiteX0" fmla="*/ 14287 w 26660"/>
                  <a:gd name="connsiteY0" fmla="*/ 173831 h 173831"/>
                  <a:gd name="connsiteX1" fmla="*/ 26194 w 26660"/>
                  <a:gd name="connsiteY1" fmla="*/ 97631 h 173831"/>
                  <a:gd name="connsiteX2" fmla="*/ 0 w 26660"/>
                  <a:gd name="connsiteY2" fmla="*/ 0 h 173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60" h="173831">
                    <a:moveTo>
                      <a:pt x="14287" y="173831"/>
                    </a:moveTo>
                    <a:cubicBezTo>
                      <a:pt x="21431" y="150217"/>
                      <a:pt x="28575" y="126603"/>
                      <a:pt x="26194" y="97631"/>
                    </a:cubicBezTo>
                    <a:cubicBezTo>
                      <a:pt x="23813" y="68659"/>
                      <a:pt x="11906" y="34329"/>
                      <a:pt x="0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8" name="橢圓 37"/>
              <p:cNvSpPr/>
              <p:nvPr/>
            </p:nvSpPr>
            <p:spPr>
              <a:xfrm>
                <a:off x="482713" y="1495848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等腰三角形 24"/>
              <p:cNvSpPr/>
              <p:nvPr/>
            </p:nvSpPr>
            <p:spPr>
              <a:xfrm rot="12492815">
                <a:off x="150685" y="1606144"/>
                <a:ext cx="736064" cy="905925"/>
              </a:xfrm>
              <a:prstGeom prst="triangle">
                <a:avLst/>
              </a:prstGeom>
              <a:pattFill prst="wdDnDiag">
                <a:fgClr>
                  <a:schemeClr val="bg1">
                    <a:lumMod val="65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手繪多邊形 25"/>
              <p:cNvSpPr/>
              <p:nvPr/>
            </p:nvSpPr>
            <p:spPr>
              <a:xfrm>
                <a:off x="390525" y="1209675"/>
                <a:ext cx="57474" cy="200025"/>
              </a:xfrm>
              <a:custGeom>
                <a:avLst/>
                <a:gdLst>
                  <a:gd name="connsiteX0" fmla="*/ 19050 w 57474"/>
                  <a:gd name="connsiteY0" fmla="*/ 200025 h 200025"/>
                  <a:gd name="connsiteX1" fmla="*/ 57150 w 57474"/>
                  <a:gd name="connsiteY1" fmla="*/ 85725 h 200025"/>
                  <a:gd name="connsiteX2" fmla="*/ 0 w 57474"/>
                  <a:gd name="connsiteY2" fmla="*/ 0 h 200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474" h="200025">
                    <a:moveTo>
                      <a:pt x="19050" y="200025"/>
                    </a:moveTo>
                    <a:cubicBezTo>
                      <a:pt x="39687" y="159543"/>
                      <a:pt x="60325" y="119062"/>
                      <a:pt x="57150" y="85725"/>
                    </a:cubicBezTo>
                    <a:cubicBezTo>
                      <a:pt x="53975" y="52388"/>
                      <a:pt x="26987" y="26194"/>
                      <a:pt x="0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手繪多邊形 27"/>
              <p:cNvSpPr/>
              <p:nvPr/>
            </p:nvSpPr>
            <p:spPr>
              <a:xfrm rot="1440655">
                <a:off x="1038454" y="1710724"/>
                <a:ext cx="226219" cy="119063"/>
              </a:xfrm>
              <a:custGeom>
                <a:avLst/>
                <a:gdLst>
                  <a:gd name="connsiteX0" fmla="*/ 0 w 226219"/>
                  <a:gd name="connsiteY0" fmla="*/ 119063 h 119063"/>
                  <a:gd name="connsiteX1" fmla="*/ 45244 w 226219"/>
                  <a:gd name="connsiteY1" fmla="*/ 69056 h 119063"/>
                  <a:gd name="connsiteX2" fmla="*/ 135731 w 226219"/>
                  <a:gd name="connsiteY2" fmla="*/ 11906 h 119063"/>
                  <a:gd name="connsiteX3" fmla="*/ 226219 w 226219"/>
                  <a:gd name="connsiteY3" fmla="*/ 0 h 11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6219" h="119063">
                    <a:moveTo>
                      <a:pt x="0" y="119063"/>
                    </a:moveTo>
                    <a:cubicBezTo>
                      <a:pt x="11311" y="102989"/>
                      <a:pt x="22622" y="86915"/>
                      <a:pt x="45244" y="69056"/>
                    </a:cubicBezTo>
                    <a:cubicBezTo>
                      <a:pt x="67866" y="51197"/>
                      <a:pt x="105569" y="23415"/>
                      <a:pt x="135731" y="11906"/>
                    </a:cubicBezTo>
                    <a:cubicBezTo>
                      <a:pt x="165893" y="397"/>
                      <a:pt x="196056" y="198"/>
                      <a:pt x="226219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9" name="手繪多邊形 28"/>
              <p:cNvSpPr/>
              <p:nvPr/>
            </p:nvSpPr>
            <p:spPr>
              <a:xfrm rot="652872">
                <a:off x="1061941" y="1492122"/>
                <a:ext cx="226219" cy="119063"/>
              </a:xfrm>
              <a:custGeom>
                <a:avLst/>
                <a:gdLst>
                  <a:gd name="connsiteX0" fmla="*/ 0 w 226219"/>
                  <a:gd name="connsiteY0" fmla="*/ 119063 h 119063"/>
                  <a:gd name="connsiteX1" fmla="*/ 45244 w 226219"/>
                  <a:gd name="connsiteY1" fmla="*/ 69056 h 119063"/>
                  <a:gd name="connsiteX2" fmla="*/ 135731 w 226219"/>
                  <a:gd name="connsiteY2" fmla="*/ 11906 h 119063"/>
                  <a:gd name="connsiteX3" fmla="*/ 226219 w 226219"/>
                  <a:gd name="connsiteY3" fmla="*/ 0 h 11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6219" h="119063">
                    <a:moveTo>
                      <a:pt x="0" y="119063"/>
                    </a:moveTo>
                    <a:cubicBezTo>
                      <a:pt x="11311" y="102989"/>
                      <a:pt x="22622" y="86915"/>
                      <a:pt x="45244" y="69056"/>
                    </a:cubicBezTo>
                    <a:cubicBezTo>
                      <a:pt x="67866" y="51197"/>
                      <a:pt x="105569" y="23415"/>
                      <a:pt x="135731" y="11906"/>
                    </a:cubicBezTo>
                    <a:cubicBezTo>
                      <a:pt x="165893" y="397"/>
                      <a:pt x="196056" y="198"/>
                      <a:pt x="226219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0" name="手繪多邊形 29"/>
              <p:cNvSpPr/>
              <p:nvPr/>
            </p:nvSpPr>
            <p:spPr>
              <a:xfrm>
                <a:off x="908720" y="1064568"/>
                <a:ext cx="57474" cy="200025"/>
              </a:xfrm>
              <a:custGeom>
                <a:avLst/>
                <a:gdLst>
                  <a:gd name="connsiteX0" fmla="*/ 19050 w 57474"/>
                  <a:gd name="connsiteY0" fmla="*/ 200025 h 200025"/>
                  <a:gd name="connsiteX1" fmla="*/ 57150 w 57474"/>
                  <a:gd name="connsiteY1" fmla="*/ 85725 h 200025"/>
                  <a:gd name="connsiteX2" fmla="*/ 0 w 57474"/>
                  <a:gd name="connsiteY2" fmla="*/ 0 h 200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474" h="200025">
                    <a:moveTo>
                      <a:pt x="19050" y="200025"/>
                    </a:moveTo>
                    <a:cubicBezTo>
                      <a:pt x="39687" y="159543"/>
                      <a:pt x="60325" y="119062"/>
                      <a:pt x="57150" y="85725"/>
                    </a:cubicBezTo>
                    <a:cubicBezTo>
                      <a:pt x="53975" y="52388"/>
                      <a:pt x="26987" y="26194"/>
                      <a:pt x="0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1" name="手繪多邊形 30"/>
              <p:cNvSpPr/>
              <p:nvPr/>
            </p:nvSpPr>
            <p:spPr>
              <a:xfrm>
                <a:off x="692696" y="1274838"/>
                <a:ext cx="26660" cy="173831"/>
              </a:xfrm>
              <a:custGeom>
                <a:avLst/>
                <a:gdLst>
                  <a:gd name="connsiteX0" fmla="*/ 14287 w 26660"/>
                  <a:gd name="connsiteY0" fmla="*/ 173831 h 173831"/>
                  <a:gd name="connsiteX1" fmla="*/ 26194 w 26660"/>
                  <a:gd name="connsiteY1" fmla="*/ 97631 h 173831"/>
                  <a:gd name="connsiteX2" fmla="*/ 0 w 26660"/>
                  <a:gd name="connsiteY2" fmla="*/ 0 h 173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60" h="173831">
                    <a:moveTo>
                      <a:pt x="14287" y="173831"/>
                    </a:moveTo>
                    <a:cubicBezTo>
                      <a:pt x="21431" y="150217"/>
                      <a:pt x="28575" y="126603"/>
                      <a:pt x="26194" y="97631"/>
                    </a:cubicBezTo>
                    <a:cubicBezTo>
                      <a:pt x="23813" y="68659"/>
                      <a:pt x="11906" y="34329"/>
                      <a:pt x="0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2" name="橢圓 31"/>
              <p:cNvSpPr/>
              <p:nvPr/>
            </p:nvSpPr>
            <p:spPr>
              <a:xfrm>
                <a:off x="898986" y="1595462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3" name="橢圓 32"/>
              <p:cNvSpPr/>
              <p:nvPr/>
            </p:nvSpPr>
            <p:spPr>
              <a:xfrm>
                <a:off x="390525" y="1028564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5" name="橢圓 34"/>
              <p:cNvSpPr/>
              <p:nvPr/>
            </p:nvSpPr>
            <p:spPr>
              <a:xfrm>
                <a:off x="1243106" y="1148917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6" name="橢圓 35"/>
              <p:cNvSpPr/>
              <p:nvPr/>
            </p:nvSpPr>
            <p:spPr>
              <a:xfrm>
                <a:off x="756395" y="1220925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7" name="橢圓 36"/>
              <p:cNvSpPr/>
              <p:nvPr/>
            </p:nvSpPr>
            <p:spPr>
              <a:xfrm>
                <a:off x="798935" y="920552"/>
                <a:ext cx="72008" cy="7200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0" name="手繪多邊形 39"/>
              <p:cNvSpPr/>
              <p:nvPr/>
            </p:nvSpPr>
            <p:spPr>
              <a:xfrm rot="888456" flipH="1">
                <a:off x="1080682" y="1188833"/>
                <a:ext cx="55466" cy="191228"/>
              </a:xfrm>
              <a:custGeom>
                <a:avLst/>
                <a:gdLst>
                  <a:gd name="connsiteX0" fmla="*/ 14287 w 26660"/>
                  <a:gd name="connsiteY0" fmla="*/ 173831 h 173831"/>
                  <a:gd name="connsiteX1" fmla="*/ 26194 w 26660"/>
                  <a:gd name="connsiteY1" fmla="*/ 97631 h 173831"/>
                  <a:gd name="connsiteX2" fmla="*/ 0 w 26660"/>
                  <a:gd name="connsiteY2" fmla="*/ 0 h 173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60" h="173831">
                    <a:moveTo>
                      <a:pt x="14287" y="173831"/>
                    </a:moveTo>
                    <a:cubicBezTo>
                      <a:pt x="21431" y="150217"/>
                      <a:pt x="28575" y="126603"/>
                      <a:pt x="26194" y="97631"/>
                    </a:cubicBezTo>
                    <a:cubicBezTo>
                      <a:pt x="23813" y="68659"/>
                      <a:pt x="11906" y="34329"/>
                      <a:pt x="0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44" name="文字方塊 43"/>
            <p:cNvSpPr txBox="1"/>
            <p:nvPr/>
          </p:nvSpPr>
          <p:spPr>
            <a:xfrm>
              <a:off x="840975" y="2291161"/>
              <a:ext cx="8002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400" b="1" dirty="0" smtClean="0">
                  <a:latin typeface="華康隸空體" panose="03000709000000000000" pitchFamily="65" charset="-120"/>
                  <a:ea typeface="華康隸空體" panose="03000709000000000000" pitchFamily="65" charset="-120"/>
                </a:rPr>
                <a:t>Free</a:t>
              </a:r>
              <a:endParaRPr lang="zh-TW" altLang="en-US" sz="2400" b="1" dirty="0">
                <a:latin typeface="華康隸空體" panose="03000709000000000000" pitchFamily="65" charset="-120"/>
                <a:ea typeface="華康隸空體" panose="03000709000000000000" pitchFamily="65" charset="-120"/>
              </a:endParaRPr>
            </a:p>
          </p:txBody>
        </p:sp>
      </p:grpSp>
      <p:graphicFrame>
        <p:nvGraphicFramePr>
          <p:cNvPr id="47" name="表格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651239"/>
              </p:ext>
            </p:extLst>
          </p:nvPr>
        </p:nvGraphicFramePr>
        <p:xfrm>
          <a:off x="285376" y="5025008"/>
          <a:ext cx="6308592" cy="44006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498"/>
                <a:gridCol w="432048"/>
                <a:gridCol w="1317165"/>
                <a:gridCol w="1033200"/>
                <a:gridCol w="2493681"/>
              </a:tblGrid>
              <a:tr h="32325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勾選</a:t>
                      </a:r>
                      <a:r>
                        <a:rPr lang="en-US" altLang="zh-TW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(</a:t>
                      </a:r>
                      <a:r>
                        <a:rPr lang="zh-TW" altLang="en-US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請擇其一</a:t>
                      </a:r>
                      <a:r>
                        <a:rPr lang="en-US" altLang="zh-TW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)</a:t>
                      </a:r>
                      <a:endParaRPr lang="zh-TW" altLang="en-US" sz="1400" baseline="0" dirty="0">
                        <a:latin typeface="華康娃娃體(P)" panose="040B0500000000000000" pitchFamily="82" charset="-120"/>
                        <a:ea typeface="華康娃娃體(P)" panose="040B0500000000000000" pitchFamily="82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科           別</a:t>
                      </a:r>
                      <a:endParaRPr lang="zh-TW" altLang="en-US" sz="1400" baseline="0" dirty="0">
                        <a:latin typeface="華康娃娃體(P)" panose="040B0500000000000000" pitchFamily="82" charset="-120"/>
                        <a:ea typeface="華康娃娃體(P)" panose="040B0500000000000000" pitchFamily="82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(P)" panose="040B0500000000000000" pitchFamily="82" charset="-120"/>
                          <a:ea typeface="華康娃娃體(P)" panose="040B0500000000000000" pitchFamily="82" charset="-120"/>
                        </a:rPr>
                        <a:t>體驗活動課程內容</a:t>
                      </a:r>
                      <a:endParaRPr lang="zh-TW" altLang="en-US" sz="1400" baseline="0" dirty="0">
                        <a:latin typeface="華康娃娃體(P)" panose="040B0500000000000000" pitchFamily="82" charset="-120"/>
                        <a:ea typeface="華康娃娃體(P)" panose="040B0500000000000000" pitchFamily="82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資料處理科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滑世代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APP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設計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778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餐飲管理科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人氣王甜點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—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盆栽小點心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觀光科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飲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調及領團達人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電子科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探究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3C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電子產品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—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音樂門鈴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DIY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資訊科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Arduino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 </a:t>
                      </a:r>
                      <a:endParaRPr lang="en-US" altLang="zh-TW" sz="1400" kern="100" baseline="0" dirty="0" smtClean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簡易應用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—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閃爍燈、呼吸燈、音樂演奏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機械科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“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刻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”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版印象</a:t>
                      </a:r>
                      <a:r>
                        <a:rPr lang="en-US" altLang="zh-TW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-</a:t>
                      </a: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雷射切割雕刻應用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美工科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精緻收提袋設計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多媒體設計科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創意動漫設計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□</a:t>
                      </a:r>
                      <a:endParaRPr lang="zh-TW" altLang="en-US" sz="1400" b="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aseline="0" dirty="0" smtClean="0">
                          <a:latin typeface="華康娃娃體" panose="040B0509000000000000" pitchFamily="81" charset="-120"/>
                          <a:ea typeface="華康娃娃體" panose="040B0509000000000000" pitchFamily="81" charset="-120"/>
                        </a:rPr>
                        <a:t>表演藝術科</a:t>
                      </a:r>
                      <a:endParaRPr lang="zh-TW" altLang="en-US" sz="1400" baseline="0" dirty="0">
                        <a:latin typeface="華康娃娃體" panose="040B0509000000000000" pitchFamily="81" charset="-120"/>
                        <a:ea typeface="華康娃娃體" panose="040B0509000000000000" pitchFamily="81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0" baseline="0" dirty="0" smtClean="0">
                          <a:effectLst/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Times New Roman"/>
                        </a:rPr>
                        <a:t>肢體潛能開發</a:t>
                      </a:r>
                      <a:endParaRPr lang="zh-TW" sz="1400" kern="100" baseline="0" dirty="0">
                        <a:effectLst/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Times New Roman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232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學生姓名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sz="140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學生手機</a:t>
                      </a: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2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家長姓名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家長手機</a:t>
                      </a: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2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參加人數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新 北 市 永 和 區 中 正 路 </a:t>
                      </a:r>
                      <a:r>
                        <a:rPr lang="en-US" altLang="zh-TW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1</a:t>
                      </a: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 </a:t>
                      </a:r>
                      <a:r>
                        <a:rPr lang="en-US" altLang="zh-TW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0</a:t>
                      </a: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 </a:t>
                      </a:r>
                      <a:r>
                        <a:rPr lang="en-US" altLang="zh-TW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0</a:t>
                      </a:r>
                      <a:r>
                        <a:rPr lang="zh-TW" altLang="en-US" sz="1400" kern="1200" baseline="0" dirty="0" smtClean="0">
                          <a:solidFill>
                            <a:schemeClr val="dk1"/>
                          </a:solidFill>
                          <a:latin typeface="華康娃娃體" panose="040B0509000000000000" pitchFamily="81" charset="-120"/>
                          <a:ea typeface="華康娃娃體" panose="040B0509000000000000" pitchFamily="81" charset="-120"/>
                          <a:cs typeface="+mn-cs"/>
                        </a:rPr>
                        <a:t> 號 </a:t>
                      </a: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華康娃娃體" panose="040B0509000000000000" pitchFamily="81" charset="-120"/>
                        <a:ea typeface="華康娃娃體" panose="040B0509000000000000" pitchFamily="81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kern="1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8" name="文字方塊 47"/>
          <p:cNvSpPr txBox="1"/>
          <p:nvPr/>
        </p:nvSpPr>
        <p:spPr>
          <a:xfrm>
            <a:off x="1803263" y="2158694"/>
            <a:ext cx="2976901" cy="850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服務專線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: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  <a:sym typeface="Wingdings" panose="05000000000000000000" pitchFamily="2" charset="2"/>
              </a:rPr>
              <a:t>(0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2)2943-2491</a:t>
            </a:r>
            <a:r>
              <a:rPr lang="zh-TW" altLang="en-US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轉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168</a:t>
            </a:r>
            <a:b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</a:br>
            <a:r>
              <a:rPr lang="zh-TW" altLang="en-US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網路報名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:</a:t>
            </a:r>
            <a:b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</a:b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http</a:t>
            </a:r>
            <a:r>
              <a:rPr lang="en-US" altLang="zh-TW" sz="1600" dirty="0">
                <a:latin typeface="華康娃娃體" panose="040B0509000000000000" pitchFamily="81" charset="-120"/>
                <a:ea typeface="華康娃娃體" panose="040B0509000000000000" pitchFamily="81" charset="-120"/>
              </a:rPr>
              <a:t>://</a:t>
            </a:r>
            <a:r>
              <a:rPr lang="en-US" altLang="zh-TW" sz="1600" dirty="0" smtClean="0">
                <a:latin typeface="華康娃娃體" panose="040B0509000000000000" pitchFamily="81" charset="-120"/>
                <a:ea typeface="華康娃娃體" panose="040B0509000000000000" pitchFamily="81" charset="-120"/>
              </a:rPr>
              <a:t>www.ckvs.ntpc.edu.tw</a:t>
            </a:r>
            <a:endParaRPr lang="zh-TW" altLang="en-US" sz="1600" dirty="0">
              <a:latin typeface="華康娃娃體" panose="040B0509000000000000" pitchFamily="81" charset="-120"/>
              <a:ea typeface="華康娃娃體" panose="040B0509000000000000" pitchFamily="81" charset="-120"/>
            </a:endParaRPr>
          </a:p>
        </p:txBody>
      </p:sp>
      <p:grpSp>
        <p:nvGrpSpPr>
          <p:cNvPr id="20" name="群組 19"/>
          <p:cNvGrpSpPr/>
          <p:nvPr/>
        </p:nvGrpSpPr>
        <p:grpSpPr>
          <a:xfrm>
            <a:off x="158779" y="3157501"/>
            <a:ext cx="6549333" cy="1734157"/>
            <a:chOff x="154334" y="3368824"/>
            <a:chExt cx="6549333" cy="1734157"/>
          </a:xfrm>
        </p:grpSpPr>
        <p:grpSp>
          <p:nvGrpSpPr>
            <p:cNvPr id="19" name="群組 18"/>
            <p:cNvGrpSpPr/>
            <p:nvPr/>
          </p:nvGrpSpPr>
          <p:grpSpPr>
            <a:xfrm>
              <a:off x="154334" y="3368824"/>
              <a:ext cx="6549333" cy="1734157"/>
              <a:chOff x="587262" y="1208583"/>
              <a:chExt cx="5405017" cy="1431160"/>
            </a:xfrm>
          </p:grpSpPr>
          <p:sp>
            <p:nvSpPr>
              <p:cNvPr id="4" name="圓角化同側角落矩形 3"/>
              <p:cNvSpPr/>
              <p:nvPr/>
            </p:nvSpPr>
            <p:spPr>
              <a:xfrm>
                <a:off x="587263" y="1208583"/>
                <a:ext cx="5405016" cy="115212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" name="橢圓 4"/>
              <p:cNvSpPr/>
              <p:nvPr/>
            </p:nvSpPr>
            <p:spPr>
              <a:xfrm>
                <a:off x="912707" y="2081681"/>
                <a:ext cx="558062" cy="558062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3" name="橢圓 52"/>
              <p:cNvSpPr/>
              <p:nvPr/>
            </p:nvSpPr>
            <p:spPr>
              <a:xfrm>
                <a:off x="5193785" y="2081681"/>
                <a:ext cx="558062" cy="558062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587262" y="1424608"/>
                <a:ext cx="396999" cy="5760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" name="圓角化同側角落矩形 7"/>
              <p:cNvSpPr/>
              <p:nvPr/>
            </p:nvSpPr>
            <p:spPr>
              <a:xfrm rot="5400000">
                <a:off x="619734" y="2115889"/>
                <a:ext cx="144012" cy="2016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4" name="矩形 53"/>
              <p:cNvSpPr/>
              <p:nvPr/>
            </p:nvSpPr>
            <p:spPr>
              <a:xfrm>
                <a:off x="5793779" y="1434899"/>
                <a:ext cx="198500" cy="5760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9" name="矩形 8"/>
            <p:cNvSpPr/>
            <p:nvPr/>
          </p:nvSpPr>
          <p:spPr>
            <a:xfrm>
              <a:off x="1124744" y="3529805"/>
              <a:ext cx="430887" cy="1118255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r>
                <a:rPr lang="zh-TW" altLang="en-US" sz="1600" dirty="0"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資料處理科</a:t>
              </a:r>
            </a:p>
          </p:txBody>
        </p:sp>
        <p:sp>
          <p:nvSpPr>
            <p:cNvPr id="11" name="矩形 10"/>
            <p:cNvSpPr/>
            <p:nvPr/>
          </p:nvSpPr>
          <p:spPr>
            <a:xfrm>
              <a:off x="1646947" y="3529805"/>
              <a:ext cx="430887" cy="1118255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餐飲管理科</a:t>
              </a:r>
            </a:p>
          </p:txBody>
        </p:sp>
        <p:sp>
          <p:nvSpPr>
            <p:cNvPr id="12" name="矩形 11"/>
            <p:cNvSpPr/>
            <p:nvPr/>
          </p:nvSpPr>
          <p:spPr>
            <a:xfrm>
              <a:off x="2169150" y="3709341"/>
              <a:ext cx="430887" cy="707886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觀光科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2691353" y="3709341"/>
              <a:ext cx="430887" cy="707886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電子科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3213556" y="3709341"/>
              <a:ext cx="430887" cy="707886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資訊科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3735759" y="3710136"/>
              <a:ext cx="430887" cy="707886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機械科</a:t>
              </a:r>
            </a:p>
          </p:txBody>
        </p:sp>
        <p:sp>
          <p:nvSpPr>
            <p:cNvPr id="16" name="矩形 15"/>
            <p:cNvSpPr/>
            <p:nvPr/>
          </p:nvSpPr>
          <p:spPr>
            <a:xfrm>
              <a:off x="4257962" y="3710136"/>
              <a:ext cx="430887" cy="707886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美工科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4780165" y="3440832"/>
              <a:ext cx="430887" cy="1323439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多媒體設計科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5302369" y="3530600"/>
              <a:ext cx="430887" cy="1118255"/>
            </a:xfrm>
            <a:prstGeom prst="rect">
              <a:avLst/>
            </a:prstGeom>
          </p:spPr>
          <p:txBody>
            <a:bodyPr vert="eaVert" wrap="none">
              <a:spAutoFit/>
            </a:bodyPr>
            <a:lstStyle/>
            <a:p>
              <a:pPr lvl="0"/>
              <a:r>
                <a:rPr lang="zh-TW" altLang="en-US" sz="1600" dirty="0">
                  <a:solidFill>
                    <a:prstClr val="black"/>
                  </a:solidFill>
                  <a:latin typeface="華康小皮體" panose="020B0509000000000000" pitchFamily="49" charset="-120"/>
                  <a:ea typeface="華康小皮體" panose="020B0509000000000000" pitchFamily="49" charset="-120"/>
                </a:rPr>
                <a:t>表演藝術科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298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8361709</TotalTime>
  <Words>183</Words>
  <Application>Microsoft Office PowerPoint</Application>
  <PresentationFormat>A4 紙張 (210x297 公釐)</PresentationFormat>
  <Paragraphs>53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ckvs168</cp:lastModifiedBy>
  <cp:revision>21</cp:revision>
  <cp:lastPrinted>2018-03-21T07:32:11Z</cp:lastPrinted>
  <dcterms:created xsi:type="dcterms:W3CDTF">2017-11-24T02:36:43Z</dcterms:created>
  <dcterms:modified xsi:type="dcterms:W3CDTF">2018-03-21T07:44:39Z</dcterms:modified>
</cp:coreProperties>
</file>